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541" r:id="rId3"/>
    <p:sldId id="719" r:id="rId4"/>
    <p:sldId id="712" r:id="rId5"/>
    <p:sldId id="720" r:id="rId6"/>
    <p:sldId id="721" r:id="rId7"/>
    <p:sldId id="741" r:id="rId8"/>
    <p:sldId id="742" r:id="rId9"/>
    <p:sldId id="743" r:id="rId10"/>
    <p:sldId id="744" r:id="rId11"/>
    <p:sldId id="749" r:id="rId12"/>
    <p:sldId id="848" r:id="rId13"/>
    <p:sldId id="695" r:id="rId14"/>
    <p:sldId id="824" r:id="rId15"/>
    <p:sldId id="825" r:id="rId16"/>
    <p:sldId id="826" r:id="rId17"/>
    <p:sldId id="834" r:id="rId18"/>
    <p:sldId id="827" r:id="rId19"/>
    <p:sldId id="828" r:id="rId20"/>
    <p:sldId id="835" r:id="rId21"/>
    <p:sldId id="829" r:id="rId22"/>
    <p:sldId id="831" r:id="rId23"/>
    <p:sldId id="830" r:id="rId24"/>
    <p:sldId id="832" r:id="rId25"/>
    <p:sldId id="833" r:id="rId26"/>
    <p:sldId id="822" r:id="rId27"/>
    <p:sldId id="750" r:id="rId28"/>
    <p:sldId id="770" r:id="rId29"/>
    <p:sldId id="722" r:id="rId30"/>
    <p:sldId id="823" r:id="rId31"/>
    <p:sldId id="801" r:id="rId32"/>
    <p:sldId id="773" r:id="rId33"/>
    <p:sldId id="813" r:id="rId34"/>
    <p:sldId id="814" r:id="rId35"/>
    <p:sldId id="815" r:id="rId36"/>
    <p:sldId id="816" r:id="rId37"/>
    <p:sldId id="817" r:id="rId38"/>
    <p:sldId id="785" r:id="rId39"/>
    <p:sldId id="818" r:id="rId40"/>
    <p:sldId id="812" r:id="rId41"/>
    <p:sldId id="836" r:id="rId42"/>
    <p:sldId id="819" r:id="rId43"/>
    <p:sldId id="820" r:id="rId44"/>
    <p:sldId id="837" r:id="rId45"/>
    <p:sldId id="838" r:id="rId46"/>
    <p:sldId id="839" r:id="rId47"/>
    <p:sldId id="751" r:id="rId48"/>
    <p:sldId id="713" r:id="rId49"/>
    <p:sldId id="775" r:id="rId50"/>
    <p:sldId id="840" r:id="rId51"/>
    <p:sldId id="776" r:id="rId52"/>
    <p:sldId id="777" r:id="rId53"/>
    <p:sldId id="772" r:id="rId54"/>
    <p:sldId id="786" r:id="rId55"/>
    <p:sldId id="778" r:id="rId56"/>
    <p:sldId id="779" r:id="rId57"/>
    <p:sldId id="780" r:id="rId58"/>
    <p:sldId id="781" r:id="rId59"/>
    <p:sldId id="782" r:id="rId60"/>
    <p:sldId id="783" r:id="rId61"/>
    <p:sldId id="787" r:id="rId62"/>
    <p:sldId id="788" r:id="rId63"/>
    <p:sldId id="774" r:id="rId64"/>
    <p:sldId id="791" r:id="rId65"/>
    <p:sldId id="790" r:id="rId66"/>
    <p:sldId id="841" r:id="rId67"/>
    <p:sldId id="843" r:id="rId68"/>
    <p:sldId id="842" r:id="rId69"/>
    <p:sldId id="821" r:id="rId70"/>
    <p:sldId id="789" r:id="rId71"/>
    <p:sldId id="792" r:id="rId72"/>
    <p:sldId id="844" r:id="rId73"/>
    <p:sldId id="793" r:id="rId74"/>
    <p:sldId id="796" r:id="rId75"/>
    <p:sldId id="795" r:id="rId76"/>
    <p:sldId id="794" r:id="rId77"/>
    <p:sldId id="847" r:id="rId78"/>
    <p:sldId id="845" r:id="rId79"/>
    <p:sldId id="846" r:id="rId80"/>
    <p:sldId id="800" r:id="rId81"/>
    <p:sldId id="797" r:id="rId82"/>
    <p:sldId id="798" r:id="rId83"/>
    <p:sldId id="354" r:id="rId84"/>
    <p:sldId id="685" r:id="rId85"/>
    <p:sldId id="570" r:id="rId86"/>
    <p:sldId id="258" r:id="rId8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5E5CAD4-4817-4EEE-9149-1E4F2AB5A5FF}">
          <p14:sldIdLst>
            <p14:sldId id="256"/>
            <p14:sldId id="541"/>
          </p14:sldIdLst>
        </p14:section>
        <p14:section name="HOG" id="{D65E4179-6FB0-4796-8B16-22E77E83E3F7}">
          <p14:sldIdLst>
            <p14:sldId id="719"/>
            <p14:sldId id="712"/>
            <p14:sldId id="720"/>
            <p14:sldId id="721"/>
            <p14:sldId id="741"/>
            <p14:sldId id="742"/>
            <p14:sldId id="743"/>
            <p14:sldId id="744"/>
            <p14:sldId id="749"/>
          </p14:sldIdLst>
        </p14:section>
        <p14:section name="HOG Steps" id="{FE6E1200-AB40-409C-921B-2B57F830DFB6}">
          <p14:sldIdLst>
            <p14:sldId id="848"/>
            <p14:sldId id="695"/>
            <p14:sldId id="824"/>
            <p14:sldId id="825"/>
            <p14:sldId id="826"/>
            <p14:sldId id="834"/>
            <p14:sldId id="827"/>
            <p14:sldId id="828"/>
            <p14:sldId id="835"/>
            <p14:sldId id="829"/>
            <p14:sldId id="831"/>
            <p14:sldId id="830"/>
            <p14:sldId id="832"/>
            <p14:sldId id="833"/>
            <p14:sldId id="822"/>
            <p14:sldId id="750"/>
            <p14:sldId id="770"/>
            <p14:sldId id="722"/>
            <p14:sldId id="823"/>
          </p14:sldIdLst>
        </p14:section>
        <p14:section name="Blob Detector" id="{65421DDA-DB63-4258-9E83-9AAAA6527AEB}">
          <p14:sldIdLst>
            <p14:sldId id="801"/>
            <p14:sldId id="773"/>
            <p14:sldId id="813"/>
            <p14:sldId id="814"/>
            <p14:sldId id="815"/>
            <p14:sldId id="816"/>
            <p14:sldId id="817"/>
            <p14:sldId id="785"/>
            <p14:sldId id="818"/>
            <p14:sldId id="812"/>
            <p14:sldId id="836"/>
            <p14:sldId id="819"/>
            <p14:sldId id="820"/>
            <p14:sldId id="837"/>
            <p14:sldId id="838"/>
            <p14:sldId id="839"/>
          </p14:sldIdLst>
        </p14:section>
        <p14:section name="SIFT" id="{9DA076CB-0400-474F-9091-009E6B1859EF}">
          <p14:sldIdLst>
            <p14:sldId id="751"/>
            <p14:sldId id="713"/>
            <p14:sldId id="775"/>
            <p14:sldId id="840"/>
            <p14:sldId id="776"/>
            <p14:sldId id="777"/>
            <p14:sldId id="772"/>
            <p14:sldId id="786"/>
            <p14:sldId id="778"/>
            <p14:sldId id="779"/>
            <p14:sldId id="780"/>
            <p14:sldId id="781"/>
            <p14:sldId id="782"/>
            <p14:sldId id="783"/>
            <p14:sldId id="787"/>
            <p14:sldId id="788"/>
            <p14:sldId id="774"/>
            <p14:sldId id="791"/>
            <p14:sldId id="790"/>
            <p14:sldId id="841"/>
            <p14:sldId id="843"/>
            <p14:sldId id="842"/>
            <p14:sldId id="821"/>
            <p14:sldId id="789"/>
            <p14:sldId id="792"/>
            <p14:sldId id="844"/>
            <p14:sldId id="793"/>
            <p14:sldId id="796"/>
            <p14:sldId id="795"/>
            <p14:sldId id="794"/>
            <p14:sldId id="847"/>
            <p14:sldId id="845"/>
            <p14:sldId id="846"/>
            <p14:sldId id="800"/>
            <p14:sldId id="797"/>
            <p14:sldId id="798"/>
          </p14:sldIdLst>
        </p14:section>
        <p14:section name="Epilogue" id="{2439AF71-8465-4CB6-B0ED-3191CA141E92}">
          <p14:sldIdLst>
            <p14:sldId id="354"/>
            <p14:sldId id="685"/>
            <p14:sldId id="57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900"/>
    <a:srgbClr val="0000FF"/>
    <a:srgbClr val="66FF33"/>
    <a:srgbClr val="F5F5F5"/>
    <a:srgbClr val="009900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069" autoAdjust="0"/>
  </p:normalViewPr>
  <p:slideViewPr>
    <p:cSldViewPr snapToGrid="0" snapToObjects="1">
      <p:cViewPr>
        <p:scale>
          <a:sx n="75" d="100"/>
          <a:sy n="75" d="100"/>
        </p:scale>
        <p:origin x="948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Sheet2!$R$1:$R$6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5</c:v>
                </c:pt>
                <c:pt idx="3">
                  <c:v>0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67-4E00-8872-D20FF223CF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644171039"/>
        <c:axId val="643950127"/>
      </c:barChart>
      <c:catAx>
        <c:axId val="64417103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643950127"/>
        <c:crosses val="autoZero"/>
        <c:auto val="1"/>
        <c:lblAlgn val="ctr"/>
        <c:lblOffset val="100"/>
        <c:noMultiLvlLbl val="0"/>
      </c:catAx>
      <c:valAx>
        <c:axId val="643950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644171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16-Oct-20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16-Oct-20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Discarding low-contrast keypoints</a:t>
            </a:r>
            <a:endParaRPr lang="en-US" dirty="0"/>
          </a:p>
          <a:p>
            <a:r>
              <a:rPr lang="id-ID" dirty="0"/>
              <a:t>Eliminating edge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7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EF75B0-A8DC-42CF-B712-9A02C21302DD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A24AC-C56B-42B3-A27E-B5D7D6E7EFF9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4A960-FDDE-410F-8CDB-6574F117B0B3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4D6FB-4DF0-4021-995B-7D77D4996059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DBAAC-4C6B-4366-A6AF-47902173AFD2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1EA04-EA52-4CF1-9873-8D081B9B15D4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7D520-2C32-4FE7-B5ED-3005493E3549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052211D-F397-4BA6-BD9C-CCD75451AD39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86.png"/><Relationship Id="rId7" Type="http://schemas.openxmlformats.org/officeDocument/2006/relationships/image" Target="../media/image14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86.png"/><Relationship Id="rId7" Type="http://schemas.openxmlformats.org/officeDocument/2006/relationships/image" Target="../media/image14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86.png"/><Relationship Id="rId7" Type="http://schemas.openxmlformats.org/officeDocument/2006/relationships/image" Target="../media/image14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86.png"/><Relationship Id="rId7" Type="http://schemas.openxmlformats.org/officeDocument/2006/relationships/image" Target="../media/image14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88.emf"/><Relationship Id="rId7" Type="http://schemas.openxmlformats.org/officeDocument/2006/relationships/image" Target="../media/image80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85.png"/><Relationship Id="rId10" Type="http://schemas.openxmlformats.org/officeDocument/2006/relationships/image" Target="../media/image143.png"/><Relationship Id="rId4" Type="http://schemas.openxmlformats.org/officeDocument/2006/relationships/image" Target="../media/image86.png"/><Relationship Id="rId9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80.emf"/><Relationship Id="rId7" Type="http://schemas.openxmlformats.org/officeDocument/2006/relationships/image" Target="../media/image142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0.emf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13" Type="http://schemas.openxmlformats.org/officeDocument/2006/relationships/image" Target="../media/image101.emf"/><Relationship Id="rId3" Type="http://schemas.openxmlformats.org/officeDocument/2006/relationships/image" Target="../media/image90.emf"/><Relationship Id="rId7" Type="http://schemas.openxmlformats.org/officeDocument/2006/relationships/image" Target="../media/image99.emf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102.png"/><Relationship Id="rId1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11" Type="http://schemas.openxmlformats.org/officeDocument/2006/relationships/image" Target="../media/image108.png"/><Relationship Id="rId5" Type="http://schemas.openxmlformats.org/officeDocument/2006/relationships/image" Target="../media/image97.emf"/><Relationship Id="rId15" Type="http://schemas.openxmlformats.org/officeDocument/2006/relationships/image" Target="../media/image112.png"/><Relationship Id="rId10" Type="http://schemas.openxmlformats.org/officeDocument/2006/relationships/image" Target="../media/image91.emf"/><Relationship Id="rId4" Type="http://schemas.openxmlformats.org/officeDocument/2006/relationships/image" Target="../media/image96.emf"/><Relationship Id="rId9" Type="http://schemas.openxmlformats.org/officeDocument/2006/relationships/image" Target="../media/image82.emf"/><Relationship Id="rId1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2: Feature Descriptors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1158FEE-FBA2-47F0-91F7-C212C74E940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363" y="2009775"/>
                <a:ext cx="5608637" cy="4025900"/>
              </a:xfrm>
            </p:spPr>
            <p:txBody>
              <a:bodyPr/>
              <a:lstStyle/>
              <a:p>
                <a:r>
                  <a:rPr lang="en-US" sz="2200" dirty="0"/>
                  <a:t>Step 3: Compute orientation histogram of each cell.</a:t>
                </a:r>
              </a:p>
              <a:p>
                <a:pPr lvl="1"/>
                <a:endParaRPr lang="en-US" dirty="0"/>
              </a:p>
              <a:p>
                <a:r>
                  <a:rPr lang="en-US" sz="2200" dirty="0"/>
                  <a:t>Step 4: Concatenate the four histograms. Resulting vector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200" dirty="0"/>
              </a:p>
              <a:p>
                <a:pPr lvl="1"/>
                <a:endParaRPr lang="en-US" dirty="0"/>
              </a:p>
              <a:p>
                <a:r>
                  <a:rPr lang="en-US" sz="2200" dirty="0"/>
                  <a:t>Step 5: Normalize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1158FEE-FBA2-47F0-91F7-C212C74E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363" y="2009775"/>
                <a:ext cx="5608637" cy="4025900"/>
              </a:xfrm>
              <a:blipFill>
                <a:blip r:embed="rId2"/>
                <a:stretch>
                  <a:fillRect t="-75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Histograms of Oriented Gradients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BE03199-C4D1-4F86-A1D9-D9040AB3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67" y="1880223"/>
            <a:ext cx="4276466" cy="42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407703-3588-41D4-A841-791AAB895049}"/>
              </a:ext>
            </a:extLst>
          </p:cNvPr>
          <p:cNvSpPr/>
          <p:nvPr/>
        </p:nvSpPr>
        <p:spPr>
          <a:xfrm>
            <a:off x="9508405" y="3914805"/>
            <a:ext cx="914400" cy="914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DC6D9-8A50-4F9D-96D2-0EFCFF011166}"/>
              </a:ext>
            </a:extLst>
          </p:cNvPr>
          <p:cNvCxnSpPr>
            <a:cxnSpLocks/>
            <a:stCxn id="9" idx="1"/>
            <a:endCxn id="9" idx="3"/>
          </p:cNvCxnSpPr>
          <p:nvPr/>
        </p:nvCxnSpPr>
        <p:spPr>
          <a:xfrm>
            <a:off x="9508405" y="4372005"/>
            <a:ext cx="91440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D3E38-DD1D-4267-A936-D998CFB80CA0}"/>
              </a:ext>
            </a:extLst>
          </p:cNvPr>
          <p:cNvCxnSpPr>
            <a:cxnSpLocks/>
            <a:stCxn id="9" idx="2"/>
            <a:endCxn id="9" idx="0"/>
          </p:cNvCxnSpPr>
          <p:nvPr/>
        </p:nvCxnSpPr>
        <p:spPr>
          <a:xfrm flipV="1">
            <a:off x="9965605" y="3914805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891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67C5FE-43BE-4644-A53A-5B571F1B71D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/>
              <a:t>Given function</a:t>
            </a:r>
          </a:p>
          <a:p>
            <a:endParaRPr lang="en-US" dirty="0"/>
          </a:p>
          <a:p>
            <a:r>
              <a:rPr lang="en-US" dirty="0"/>
              <a:t>Gradient vector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4F588C-AB97-4FE7-97B0-50C0B819DA43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en-US" dirty="0"/>
              <a:t>Gradient magnitude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direction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in 2D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54935-2480-4B24-AA0A-322A62F5B80D}"/>
                  </a:ext>
                </a:extLst>
              </p:cNvPr>
              <p:cNvSpPr/>
              <p:nvPr/>
            </p:nvSpPr>
            <p:spPr>
              <a:xfrm>
                <a:off x="1051410" y="2615523"/>
                <a:ext cx="1250637" cy="627322"/>
              </a:xfrm>
              <a:custGeom>
                <a:avLst/>
                <a:gdLst>
                  <a:gd name="connsiteX0" fmla="*/ 0 w 1250637"/>
                  <a:gd name="connsiteY0" fmla="*/ 0 h 627322"/>
                  <a:gd name="connsiteX1" fmla="*/ 441892 w 1250637"/>
                  <a:gd name="connsiteY1" fmla="*/ 0 h 627322"/>
                  <a:gd name="connsiteX2" fmla="*/ 883783 w 1250637"/>
                  <a:gd name="connsiteY2" fmla="*/ 0 h 627322"/>
                  <a:gd name="connsiteX3" fmla="*/ 1250637 w 1250637"/>
                  <a:gd name="connsiteY3" fmla="*/ 0 h 627322"/>
                  <a:gd name="connsiteX4" fmla="*/ 1250637 w 1250637"/>
                  <a:gd name="connsiteY4" fmla="*/ 326207 h 627322"/>
                  <a:gd name="connsiteX5" fmla="*/ 1250637 w 1250637"/>
                  <a:gd name="connsiteY5" fmla="*/ 627322 h 627322"/>
                  <a:gd name="connsiteX6" fmla="*/ 833758 w 1250637"/>
                  <a:gd name="connsiteY6" fmla="*/ 627322 h 627322"/>
                  <a:gd name="connsiteX7" fmla="*/ 416879 w 1250637"/>
                  <a:gd name="connsiteY7" fmla="*/ 627322 h 627322"/>
                  <a:gd name="connsiteX8" fmla="*/ 0 w 1250637"/>
                  <a:gd name="connsiteY8" fmla="*/ 627322 h 627322"/>
                  <a:gd name="connsiteX9" fmla="*/ 0 w 1250637"/>
                  <a:gd name="connsiteY9" fmla="*/ 301115 h 627322"/>
                  <a:gd name="connsiteX10" fmla="*/ 0 w 1250637"/>
                  <a:gd name="connsiteY10" fmla="*/ 0 h 62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0637" h="627322" fill="none" extrusionOk="0">
                    <a:moveTo>
                      <a:pt x="0" y="0"/>
                    </a:moveTo>
                    <a:cubicBezTo>
                      <a:pt x="99339" y="-45165"/>
                      <a:pt x="223923" y="28918"/>
                      <a:pt x="441892" y="0"/>
                    </a:cubicBezTo>
                    <a:cubicBezTo>
                      <a:pt x="659861" y="-28918"/>
                      <a:pt x="731733" y="25463"/>
                      <a:pt x="883783" y="0"/>
                    </a:cubicBezTo>
                    <a:cubicBezTo>
                      <a:pt x="1035833" y="-25463"/>
                      <a:pt x="1164956" y="22289"/>
                      <a:pt x="1250637" y="0"/>
                    </a:cubicBezTo>
                    <a:cubicBezTo>
                      <a:pt x="1253225" y="156176"/>
                      <a:pt x="1235861" y="236648"/>
                      <a:pt x="1250637" y="326207"/>
                    </a:cubicBezTo>
                    <a:cubicBezTo>
                      <a:pt x="1265413" y="415766"/>
                      <a:pt x="1220359" y="514563"/>
                      <a:pt x="1250637" y="627322"/>
                    </a:cubicBezTo>
                    <a:cubicBezTo>
                      <a:pt x="1091852" y="661785"/>
                      <a:pt x="991250" y="623564"/>
                      <a:pt x="833758" y="627322"/>
                    </a:cubicBezTo>
                    <a:cubicBezTo>
                      <a:pt x="676266" y="631080"/>
                      <a:pt x="583316" y="587509"/>
                      <a:pt x="416879" y="627322"/>
                    </a:cubicBezTo>
                    <a:cubicBezTo>
                      <a:pt x="250442" y="667135"/>
                      <a:pt x="152061" y="583090"/>
                      <a:pt x="0" y="627322"/>
                    </a:cubicBezTo>
                    <a:cubicBezTo>
                      <a:pt x="-28377" y="504352"/>
                      <a:pt x="11607" y="419400"/>
                      <a:pt x="0" y="301115"/>
                    </a:cubicBezTo>
                    <a:cubicBezTo>
                      <a:pt x="-11607" y="182830"/>
                      <a:pt x="16316" y="104733"/>
                      <a:pt x="0" y="0"/>
                    </a:cubicBezTo>
                    <a:close/>
                  </a:path>
                  <a:path w="1250637" h="627322" stroke="0" extrusionOk="0">
                    <a:moveTo>
                      <a:pt x="0" y="0"/>
                    </a:moveTo>
                    <a:cubicBezTo>
                      <a:pt x="189974" y="-4531"/>
                      <a:pt x="281257" y="5176"/>
                      <a:pt x="404373" y="0"/>
                    </a:cubicBezTo>
                    <a:cubicBezTo>
                      <a:pt x="527489" y="-5176"/>
                      <a:pt x="699857" y="41582"/>
                      <a:pt x="796239" y="0"/>
                    </a:cubicBezTo>
                    <a:cubicBezTo>
                      <a:pt x="892621" y="-41582"/>
                      <a:pt x="1050413" y="38749"/>
                      <a:pt x="1250637" y="0"/>
                    </a:cubicBezTo>
                    <a:cubicBezTo>
                      <a:pt x="1259739" y="95048"/>
                      <a:pt x="1216306" y="172122"/>
                      <a:pt x="1250637" y="301115"/>
                    </a:cubicBezTo>
                    <a:cubicBezTo>
                      <a:pt x="1284968" y="430108"/>
                      <a:pt x="1221363" y="531476"/>
                      <a:pt x="1250637" y="627322"/>
                    </a:cubicBezTo>
                    <a:cubicBezTo>
                      <a:pt x="1129908" y="629180"/>
                      <a:pt x="985531" y="591553"/>
                      <a:pt x="846264" y="627322"/>
                    </a:cubicBezTo>
                    <a:cubicBezTo>
                      <a:pt x="706997" y="663091"/>
                      <a:pt x="580136" y="608772"/>
                      <a:pt x="441892" y="627322"/>
                    </a:cubicBezTo>
                    <a:cubicBezTo>
                      <a:pt x="303648" y="645872"/>
                      <a:pt x="133319" y="578495"/>
                      <a:pt x="0" y="627322"/>
                    </a:cubicBezTo>
                    <a:cubicBezTo>
                      <a:pt x="-26496" y="474907"/>
                      <a:pt x="16090" y="447414"/>
                      <a:pt x="0" y="319934"/>
                    </a:cubicBezTo>
                    <a:cubicBezTo>
                      <a:pt x="-16090" y="192454"/>
                      <a:pt x="36358" y="95908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A54935-2480-4B24-AA0A-322A62F5B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10" y="2615523"/>
                <a:ext cx="1250637" cy="627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250637"/>
                          <a:gd name="connsiteY0" fmla="*/ 0 h 627322"/>
                          <a:gd name="connsiteX1" fmla="*/ 441892 w 1250637"/>
                          <a:gd name="connsiteY1" fmla="*/ 0 h 627322"/>
                          <a:gd name="connsiteX2" fmla="*/ 883783 w 1250637"/>
                          <a:gd name="connsiteY2" fmla="*/ 0 h 627322"/>
                          <a:gd name="connsiteX3" fmla="*/ 1250637 w 1250637"/>
                          <a:gd name="connsiteY3" fmla="*/ 0 h 627322"/>
                          <a:gd name="connsiteX4" fmla="*/ 1250637 w 1250637"/>
                          <a:gd name="connsiteY4" fmla="*/ 326207 h 627322"/>
                          <a:gd name="connsiteX5" fmla="*/ 1250637 w 1250637"/>
                          <a:gd name="connsiteY5" fmla="*/ 627322 h 627322"/>
                          <a:gd name="connsiteX6" fmla="*/ 833758 w 1250637"/>
                          <a:gd name="connsiteY6" fmla="*/ 627322 h 627322"/>
                          <a:gd name="connsiteX7" fmla="*/ 416879 w 1250637"/>
                          <a:gd name="connsiteY7" fmla="*/ 627322 h 627322"/>
                          <a:gd name="connsiteX8" fmla="*/ 0 w 1250637"/>
                          <a:gd name="connsiteY8" fmla="*/ 627322 h 627322"/>
                          <a:gd name="connsiteX9" fmla="*/ 0 w 1250637"/>
                          <a:gd name="connsiteY9" fmla="*/ 301115 h 627322"/>
                          <a:gd name="connsiteX10" fmla="*/ 0 w 1250637"/>
                          <a:gd name="connsiteY10" fmla="*/ 0 h 6273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250637" h="627322" fill="none" extrusionOk="0">
                            <a:moveTo>
                              <a:pt x="0" y="0"/>
                            </a:moveTo>
                            <a:cubicBezTo>
                              <a:pt x="99339" y="-45165"/>
                              <a:pt x="223923" y="28918"/>
                              <a:pt x="441892" y="0"/>
                            </a:cubicBezTo>
                            <a:cubicBezTo>
                              <a:pt x="659861" y="-28918"/>
                              <a:pt x="731733" y="25463"/>
                              <a:pt x="883783" y="0"/>
                            </a:cubicBezTo>
                            <a:cubicBezTo>
                              <a:pt x="1035833" y="-25463"/>
                              <a:pt x="1164956" y="22289"/>
                              <a:pt x="1250637" y="0"/>
                            </a:cubicBezTo>
                            <a:cubicBezTo>
                              <a:pt x="1253225" y="156176"/>
                              <a:pt x="1235861" y="236648"/>
                              <a:pt x="1250637" y="326207"/>
                            </a:cubicBezTo>
                            <a:cubicBezTo>
                              <a:pt x="1265413" y="415766"/>
                              <a:pt x="1220359" y="514563"/>
                              <a:pt x="1250637" y="627322"/>
                            </a:cubicBezTo>
                            <a:cubicBezTo>
                              <a:pt x="1091852" y="661785"/>
                              <a:pt x="991250" y="623564"/>
                              <a:pt x="833758" y="627322"/>
                            </a:cubicBezTo>
                            <a:cubicBezTo>
                              <a:pt x="676266" y="631080"/>
                              <a:pt x="583316" y="587509"/>
                              <a:pt x="416879" y="627322"/>
                            </a:cubicBezTo>
                            <a:cubicBezTo>
                              <a:pt x="250442" y="667135"/>
                              <a:pt x="152061" y="583090"/>
                              <a:pt x="0" y="627322"/>
                            </a:cubicBezTo>
                            <a:cubicBezTo>
                              <a:pt x="-28377" y="504352"/>
                              <a:pt x="11607" y="419400"/>
                              <a:pt x="0" y="301115"/>
                            </a:cubicBezTo>
                            <a:cubicBezTo>
                              <a:pt x="-11607" y="182830"/>
                              <a:pt x="16316" y="104733"/>
                              <a:pt x="0" y="0"/>
                            </a:cubicBezTo>
                            <a:close/>
                          </a:path>
                          <a:path w="1250637" h="627322" stroke="0" extrusionOk="0">
                            <a:moveTo>
                              <a:pt x="0" y="0"/>
                            </a:moveTo>
                            <a:cubicBezTo>
                              <a:pt x="189974" y="-4531"/>
                              <a:pt x="281257" y="5176"/>
                              <a:pt x="404373" y="0"/>
                            </a:cubicBezTo>
                            <a:cubicBezTo>
                              <a:pt x="527489" y="-5176"/>
                              <a:pt x="699857" y="41582"/>
                              <a:pt x="796239" y="0"/>
                            </a:cubicBezTo>
                            <a:cubicBezTo>
                              <a:pt x="892621" y="-41582"/>
                              <a:pt x="1050413" y="38749"/>
                              <a:pt x="1250637" y="0"/>
                            </a:cubicBezTo>
                            <a:cubicBezTo>
                              <a:pt x="1259739" y="95048"/>
                              <a:pt x="1216306" y="172122"/>
                              <a:pt x="1250637" y="301115"/>
                            </a:cubicBezTo>
                            <a:cubicBezTo>
                              <a:pt x="1284968" y="430108"/>
                              <a:pt x="1221363" y="531476"/>
                              <a:pt x="1250637" y="627322"/>
                            </a:cubicBezTo>
                            <a:cubicBezTo>
                              <a:pt x="1129908" y="629180"/>
                              <a:pt x="985531" y="591553"/>
                              <a:pt x="846264" y="627322"/>
                            </a:cubicBezTo>
                            <a:cubicBezTo>
                              <a:pt x="706997" y="663091"/>
                              <a:pt x="580136" y="608772"/>
                              <a:pt x="441892" y="627322"/>
                            </a:cubicBezTo>
                            <a:cubicBezTo>
                              <a:pt x="303648" y="645872"/>
                              <a:pt x="133319" y="578495"/>
                              <a:pt x="0" y="627322"/>
                            </a:cubicBezTo>
                            <a:cubicBezTo>
                              <a:pt x="-26496" y="474907"/>
                              <a:pt x="16090" y="447414"/>
                              <a:pt x="0" y="319934"/>
                            </a:cubicBezTo>
                            <a:cubicBezTo>
                              <a:pt x="-16090" y="192454"/>
                              <a:pt x="36358" y="9590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C900E0-15D5-489E-AC2E-98C6141F401A}"/>
                  </a:ext>
                </a:extLst>
              </p:cNvPr>
              <p:cNvSpPr/>
              <p:nvPr/>
            </p:nvSpPr>
            <p:spPr>
              <a:xfrm>
                <a:off x="6828433" y="2594257"/>
                <a:ext cx="3346926" cy="1216756"/>
              </a:xfrm>
              <a:custGeom>
                <a:avLst/>
                <a:gdLst>
                  <a:gd name="connsiteX0" fmla="*/ 0 w 3346926"/>
                  <a:gd name="connsiteY0" fmla="*/ 0 h 1216756"/>
                  <a:gd name="connsiteX1" fmla="*/ 557821 w 3346926"/>
                  <a:gd name="connsiteY1" fmla="*/ 0 h 1216756"/>
                  <a:gd name="connsiteX2" fmla="*/ 1082173 w 3346926"/>
                  <a:gd name="connsiteY2" fmla="*/ 0 h 1216756"/>
                  <a:gd name="connsiteX3" fmla="*/ 1673463 w 3346926"/>
                  <a:gd name="connsiteY3" fmla="*/ 0 h 1216756"/>
                  <a:gd name="connsiteX4" fmla="*/ 2164345 w 3346926"/>
                  <a:gd name="connsiteY4" fmla="*/ 0 h 1216756"/>
                  <a:gd name="connsiteX5" fmla="*/ 2722166 w 3346926"/>
                  <a:gd name="connsiteY5" fmla="*/ 0 h 1216756"/>
                  <a:gd name="connsiteX6" fmla="*/ 3346926 w 3346926"/>
                  <a:gd name="connsiteY6" fmla="*/ 0 h 1216756"/>
                  <a:gd name="connsiteX7" fmla="*/ 3346926 w 3346926"/>
                  <a:gd name="connsiteY7" fmla="*/ 405585 h 1216756"/>
                  <a:gd name="connsiteX8" fmla="*/ 3346926 w 3346926"/>
                  <a:gd name="connsiteY8" fmla="*/ 835506 h 1216756"/>
                  <a:gd name="connsiteX9" fmla="*/ 3346926 w 3346926"/>
                  <a:gd name="connsiteY9" fmla="*/ 1216756 h 1216756"/>
                  <a:gd name="connsiteX10" fmla="*/ 2789105 w 3346926"/>
                  <a:gd name="connsiteY10" fmla="*/ 1216756 h 1216756"/>
                  <a:gd name="connsiteX11" fmla="*/ 2164345 w 3346926"/>
                  <a:gd name="connsiteY11" fmla="*/ 1216756 h 1216756"/>
                  <a:gd name="connsiteX12" fmla="*/ 1639994 w 3346926"/>
                  <a:gd name="connsiteY12" fmla="*/ 1216756 h 1216756"/>
                  <a:gd name="connsiteX13" fmla="*/ 1149111 w 3346926"/>
                  <a:gd name="connsiteY13" fmla="*/ 1216756 h 1216756"/>
                  <a:gd name="connsiteX14" fmla="*/ 557821 w 3346926"/>
                  <a:gd name="connsiteY14" fmla="*/ 1216756 h 1216756"/>
                  <a:gd name="connsiteX15" fmla="*/ 0 w 3346926"/>
                  <a:gd name="connsiteY15" fmla="*/ 1216756 h 1216756"/>
                  <a:gd name="connsiteX16" fmla="*/ 0 w 3346926"/>
                  <a:gd name="connsiteY16" fmla="*/ 823338 h 1216756"/>
                  <a:gd name="connsiteX17" fmla="*/ 0 w 3346926"/>
                  <a:gd name="connsiteY17" fmla="*/ 442088 h 1216756"/>
                  <a:gd name="connsiteX18" fmla="*/ 0 w 3346926"/>
                  <a:gd name="connsiteY18" fmla="*/ 0 h 121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46926" h="1216756" fill="none" extrusionOk="0">
                    <a:moveTo>
                      <a:pt x="0" y="0"/>
                    </a:moveTo>
                    <a:cubicBezTo>
                      <a:pt x="223076" y="-40165"/>
                      <a:pt x="369278" y="6649"/>
                      <a:pt x="557821" y="0"/>
                    </a:cubicBezTo>
                    <a:cubicBezTo>
                      <a:pt x="746364" y="-6649"/>
                      <a:pt x="964777" y="51583"/>
                      <a:pt x="1082173" y="0"/>
                    </a:cubicBezTo>
                    <a:cubicBezTo>
                      <a:pt x="1199569" y="-51583"/>
                      <a:pt x="1401983" y="19645"/>
                      <a:pt x="1673463" y="0"/>
                    </a:cubicBezTo>
                    <a:cubicBezTo>
                      <a:pt x="1944943" y="-19645"/>
                      <a:pt x="1920980" y="15694"/>
                      <a:pt x="2164345" y="0"/>
                    </a:cubicBezTo>
                    <a:cubicBezTo>
                      <a:pt x="2407710" y="-15694"/>
                      <a:pt x="2493574" y="26611"/>
                      <a:pt x="2722166" y="0"/>
                    </a:cubicBezTo>
                    <a:cubicBezTo>
                      <a:pt x="2950758" y="-26611"/>
                      <a:pt x="3123708" y="30613"/>
                      <a:pt x="3346926" y="0"/>
                    </a:cubicBezTo>
                    <a:cubicBezTo>
                      <a:pt x="3370228" y="137350"/>
                      <a:pt x="3341875" y="229801"/>
                      <a:pt x="3346926" y="405585"/>
                    </a:cubicBezTo>
                    <a:cubicBezTo>
                      <a:pt x="3351977" y="581369"/>
                      <a:pt x="3320281" y="729627"/>
                      <a:pt x="3346926" y="835506"/>
                    </a:cubicBezTo>
                    <a:cubicBezTo>
                      <a:pt x="3373571" y="941385"/>
                      <a:pt x="3314423" y="1130168"/>
                      <a:pt x="3346926" y="1216756"/>
                    </a:cubicBezTo>
                    <a:cubicBezTo>
                      <a:pt x="3214260" y="1220433"/>
                      <a:pt x="2933602" y="1195496"/>
                      <a:pt x="2789105" y="1216756"/>
                    </a:cubicBezTo>
                    <a:cubicBezTo>
                      <a:pt x="2644608" y="1238016"/>
                      <a:pt x="2387876" y="1215493"/>
                      <a:pt x="2164345" y="1216756"/>
                    </a:cubicBezTo>
                    <a:cubicBezTo>
                      <a:pt x="1940814" y="1218019"/>
                      <a:pt x="1896703" y="1215442"/>
                      <a:pt x="1639994" y="1216756"/>
                    </a:cubicBezTo>
                    <a:cubicBezTo>
                      <a:pt x="1383285" y="1218070"/>
                      <a:pt x="1349997" y="1204557"/>
                      <a:pt x="1149111" y="1216756"/>
                    </a:cubicBezTo>
                    <a:cubicBezTo>
                      <a:pt x="948225" y="1228955"/>
                      <a:pt x="744315" y="1212927"/>
                      <a:pt x="557821" y="1216756"/>
                    </a:cubicBezTo>
                    <a:cubicBezTo>
                      <a:pt x="371327" y="1220585"/>
                      <a:pt x="224964" y="1152719"/>
                      <a:pt x="0" y="1216756"/>
                    </a:cubicBezTo>
                    <a:cubicBezTo>
                      <a:pt x="-35795" y="1039619"/>
                      <a:pt x="23266" y="967178"/>
                      <a:pt x="0" y="823338"/>
                    </a:cubicBezTo>
                    <a:cubicBezTo>
                      <a:pt x="-23266" y="679498"/>
                      <a:pt x="18746" y="570560"/>
                      <a:pt x="0" y="442088"/>
                    </a:cubicBezTo>
                    <a:cubicBezTo>
                      <a:pt x="-18746" y="313616"/>
                      <a:pt x="5193" y="191744"/>
                      <a:pt x="0" y="0"/>
                    </a:cubicBezTo>
                    <a:close/>
                  </a:path>
                  <a:path w="3346926" h="1216756" stroke="0" extrusionOk="0">
                    <a:moveTo>
                      <a:pt x="0" y="0"/>
                    </a:moveTo>
                    <a:cubicBezTo>
                      <a:pt x="241087" y="-3268"/>
                      <a:pt x="265909" y="23471"/>
                      <a:pt x="524352" y="0"/>
                    </a:cubicBezTo>
                    <a:cubicBezTo>
                      <a:pt x="782795" y="-23471"/>
                      <a:pt x="871493" y="7414"/>
                      <a:pt x="1015234" y="0"/>
                    </a:cubicBezTo>
                    <a:cubicBezTo>
                      <a:pt x="1158975" y="-7414"/>
                      <a:pt x="1488773" y="10684"/>
                      <a:pt x="1639994" y="0"/>
                    </a:cubicBezTo>
                    <a:cubicBezTo>
                      <a:pt x="1791215" y="-10684"/>
                      <a:pt x="1999884" y="23771"/>
                      <a:pt x="2130876" y="0"/>
                    </a:cubicBezTo>
                    <a:cubicBezTo>
                      <a:pt x="2261868" y="-23771"/>
                      <a:pt x="2509494" y="40371"/>
                      <a:pt x="2655228" y="0"/>
                    </a:cubicBezTo>
                    <a:cubicBezTo>
                      <a:pt x="2800962" y="-40371"/>
                      <a:pt x="3206532" y="8912"/>
                      <a:pt x="3346926" y="0"/>
                    </a:cubicBezTo>
                    <a:cubicBezTo>
                      <a:pt x="3394313" y="158175"/>
                      <a:pt x="3339392" y="292944"/>
                      <a:pt x="3346926" y="405585"/>
                    </a:cubicBezTo>
                    <a:cubicBezTo>
                      <a:pt x="3354460" y="518226"/>
                      <a:pt x="3344569" y="719318"/>
                      <a:pt x="3346926" y="835506"/>
                    </a:cubicBezTo>
                    <a:cubicBezTo>
                      <a:pt x="3349283" y="951694"/>
                      <a:pt x="3312154" y="1100047"/>
                      <a:pt x="3346926" y="1216756"/>
                    </a:cubicBezTo>
                    <a:cubicBezTo>
                      <a:pt x="3174470" y="1221664"/>
                      <a:pt x="3032250" y="1157075"/>
                      <a:pt x="2822574" y="1216756"/>
                    </a:cubicBezTo>
                    <a:cubicBezTo>
                      <a:pt x="2612898" y="1276437"/>
                      <a:pt x="2516732" y="1163626"/>
                      <a:pt x="2331692" y="1216756"/>
                    </a:cubicBezTo>
                    <a:cubicBezTo>
                      <a:pt x="2146652" y="1269886"/>
                      <a:pt x="2022252" y="1166157"/>
                      <a:pt x="1773871" y="1216756"/>
                    </a:cubicBezTo>
                    <a:cubicBezTo>
                      <a:pt x="1525490" y="1267355"/>
                      <a:pt x="1390511" y="1162250"/>
                      <a:pt x="1149111" y="1216756"/>
                    </a:cubicBezTo>
                    <a:cubicBezTo>
                      <a:pt x="907711" y="1271262"/>
                      <a:pt x="765780" y="1205022"/>
                      <a:pt x="658229" y="1216756"/>
                    </a:cubicBezTo>
                    <a:cubicBezTo>
                      <a:pt x="550678" y="1228490"/>
                      <a:pt x="137335" y="1146653"/>
                      <a:pt x="0" y="1216756"/>
                    </a:cubicBezTo>
                    <a:cubicBezTo>
                      <a:pt x="-3573" y="1055393"/>
                      <a:pt x="29629" y="953997"/>
                      <a:pt x="0" y="799003"/>
                    </a:cubicBezTo>
                    <a:cubicBezTo>
                      <a:pt x="-29629" y="644009"/>
                      <a:pt x="12972" y="483097"/>
                      <a:pt x="0" y="393418"/>
                    </a:cubicBezTo>
                    <a:cubicBezTo>
                      <a:pt x="-12972" y="303739"/>
                      <a:pt x="37114" y="141005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C900E0-15D5-489E-AC2E-98C6141F4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33" y="2594257"/>
                <a:ext cx="3346926" cy="12167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346926"/>
                          <a:gd name="connsiteY0" fmla="*/ 0 h 1216756"/>
                          <a:gd name="connsiteX1" fmla="*/ 557821 w 3346926"/>
                          <a:gd name="connsiteY1" fmla="*/ 0 h 1216756"/>
                          <a:gd name="connsiteX2" fmla="*/ 1082173 w 3346926"/>
                          <a:gd name="connsiteY2" fmla="*/ 0 h 1216756"/>
                          <a:gd name="connsiteX3" fmla="*/ 1673463 w 3346926"/>
                          <a:gd name="connsiteY3" fmla="*/ 0 h 1216756"/>
                          <a:gd name="connsiteX4" fmla="*/ 2164345 w 3346926"/>
                          <a:gd name="connsiteY4" fmla="*/ 0 h 1216756"/>
                          <a:gd name="connsiteX5" fmla="*/ 2722166 w 3346926"/>
                          <a:gd name="connsiteY5" fmla="*/ 0 h 1216756"/>
                          <a:gd name="connsiteX6" fmla="*/ 3346926 w 3346926"/>
                          <a:gd name="connsiteY6" fmla="*/ 0 h 1216756"/>
                          <a:gd name="connsiteX7" fmla="*/ 3346926 w 3346926"/>
                          <a:gd name="connsiteY7" fmla="*/ 405585 h 1216756"/>
                          <a:gd name="connsiteX8" fmla="*/ 3346926 w 3346926"/>
                          <a:gd name="connsiteY8" fmla="*/ 835506 h 1216756"/>
                          <a:gd name="connsiteX9" fmla="*/ 3346926 w 3346926"/>
                          <a:gd name="connsiteY9" fmla="*/ 1216756 h 1216756"/>
                          <a:gd name="connsiteX10" fmla="*/ 2789105 w 3346926"/>
                          <a:gd name="connsiteY10" fmla="*/ 1216756 h 1216756"/>
                          <a:gd name="connsiteX11" fmla="*/ 2164345 w 3346926"/>
                          <a:gd name="connsiteY11" fmla="*/ 1216756 h 1216756"/>
                          <a:gd name="connsiteX12" fmla="*/ 1639994 w 3346926"/>
                          <a:gd name="connsiteY12" fmla="*/ 1216756 h 1216756"/>
                          <a:gd name="connsiteX13" fmla="*/ 1149111 w 3346926"/>
                          <a:gd name="connsiteY13" fmla="*/ 1216756 h 1216756"/>
                          <a:gd name="connsiteX14" fmla="*/ 557821 w 3346926"/>
                          <a:gd name="connsiteY14" fmla="*/ 1216756 h 1216756"/>
                          <a:gd name="connsiteX15" fmla="*/ 0 w 3346926"/>
                          <a:gd name="connsiteY15" fmla="*/ 1216756 h 1216756"/>
                          <a:gd name="connsiteX16" fmla="*/ 0 w 3346926"/>
                          <a:gd name="connsiteY16" fmla="*/ 823338 h 1216756"/>
                          <a:gd name="connsiteX17" fmla="*/ 0 w 3346926"/>
                          <a:gd name="connsiteY17" fmla="*/ 442088 h 1216756"/>
                          <a:gd name="connsiteX18" fmla="*/ 0 w 3346926"/>
                          <a:gd name="connsiteY18" fmla="*/ 0 h 12167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346926" h="1216756" fill="none" extrusionOk="0">
                            <a:moveTo>
                              <a:pt x="0" y="0"/>
                            </a:moveTo>
                            <a:cubicBezTo>
                              <a:pt x="223076" y="-40165"/>
                              <a:pt x="369278" y="6649"/>
                              <a:pt x="557821" y="0"/>
                            </a:cubicBezTo>
                            <a:cubicBezTo>
                              <a:pt x="746364" y="-6649"/>
                              <a:pt x="964777" y="51583"/>
                              <a:pt x="1082173" y="0"/>
                            </a:cubicBezTo>
                            <a:cubicBezTo>
                              <a:pt x="1199569" y="-51583"/>
                              <a:pt x="1401983" y="19645"/>
                              <a:pt x="1673463" y="0"/>
                            </a:cubicBezTo>
                            <a:cubicBezTo>
                              <a:pt x="1944943" y="-19645"/>
                              <a:pt x="1920980" y="15694"/>
                              <a:pt x="2164345" y="0"/>
                            </a:cubicBezTo>
                            <a:cubicBezTo>
                              <a:pt x="2407710" y="-15694"/>
                              <a:pt x="2493574" y="26611"/>
                              <a:pt x="2722166" y="0"/>
                            </a:cubicBezTo>
                            <a:cubicBezTo>
                              <a:pt x="2950758" y="-26611"/>
                              <a:pt x="3123708" y="30613"/>
                              <a:pt x="3346926" y="0"/>
                            </a:cubicBezTo>
                            <a:cubicBezTo>
                              <a:pt x="3370228" y="137350"/>
                              <a:pt x="3341875" y="229801"/>
                              <a:pt x="3346926" y="405585"/>
                            </a:cubicBezTo>
                            <a:cubicBezTo>
                              <a:pt x="3351977" y="581369"/>
                              <a:pt x="3320281" y="729627"/>
                              <a:pt x="3346926" y="835506"/>
                            </a:cubicBezTo>
                            <a:cubicBezTo>
                              <a:pt x="3373571" y="941385"/>
                              <a:pt x="3314423" y="1130168"/>
                              <a:pt x="3346926" y="1216756"/>
                            </a:cubicBezTo>
                            <a:cubicBezTo>
                              <a:pt x="3214260" y="1220433"/>
                              <a:pt x="2933602" y="1195496"/>
                              <a:pt x="2789105" y="1216756"/>
                            </a:cubicBezTo>
                            <a:cubicBezTo>
                              <a:pt x="2644608" y="1238016"/>
                              <a:pt x="2387876" y="1215493"/>
                              <a:pt x="2164345" y="1216756"/>
                            </a:cubicBezTo>
                            <a:cubicBezTo>
                              <a:pt x="1940814" y="1218019"/>
                              <a:pt x="1896703" y="1215442"/>
                              <a:pt x="1639994" y="1216756"/>
                            </a:cubicBezTo>
                            <a:cubicBezTo>
                              <a:pt x="1383285" y="1218070"/>
                              <a:pt x="1349997" y="1204557"/>
                              <a:pt x="1149111" y="1216756"/>
                            </a:cubicBezTo>
                            <a:cubicBezTo>
                              <a:pt x="948225" y="1228955"/>
                              <a:pt x="744315" y="1212927"/>
                              <a:pt x="557821" y="1216756"/>
                            </a:cubicBezTo>
                            <a:cubicBezTo>
                              <a:pt x="371327" y="1220585"/>
                              <a:pt x="224964" y="1152719"/>
                              <a:pt x="0" y="1216756"/>
                            </a:cubicBezTo>
                            <a:cubicBezTo>
                              <a:pt x="-35795" y="1039619"/>
                              <a:pt x="23266" y="967178"/>
                              <a:pt x="0" y="823338"/>
                            </a:cubicBezTo>
                            <a:cubicBezTo>
                              <a:pt x="-23266" y="679498"/>
                              <a:pt x="18746" y="570560"/>
                              <a:pt x="0" y="442088"/>
                            </a:cubicBezTo>
                            <a:cubicBezTo>
                              <a:pt x="-18746" y="313616"/>
                              <a:pt x="5193" y="191744"/>
                              <a:pt x="0" y="0"/>
                            </a:cubicBezTo>
                            <a:close/>
                          </a:path>
                          <a:path w="3346926" h="1216756" stroke="0" extrusionOk="0">
                            <a:moveTo>
                              <a:pt x="0" y="0"/>
                            </a:moveTo>
                            <a:cubicBezTo>
                              <a:pt x="241087" y="-3268"/>
                              <a:pt x="265909" y="23471"/>
                              <a:pt x="524352" y="0"/>
                            </a:cubicBezTo>
                            <a:cubicBezTo>
                              <a:pt x="782795" y="-23471"/>
                              <a:pt x="871493" y="7414"/>
                              <a:pt x="1015234" y="0"/>
                            </a:cubicBezTo>
                            <a:cubicBezTo>
                              <a:pt x="1158975" y="-7414"/>
                              <a:pt x="1488773" y="10684"/>
                              <a:pt x="1639994" y="0"/>
                            </a:cubicBezTo>
                            <a:cubicBezTo>
                              <a:pt x="1791215" y="-10684"/>
                              <a:pt x="1999884" y="23771"/>
                              <a:pt x="2130876" y="0"/>
                            </a:cubicBezTo>
                            <a:cubicBezTo>
                              <a:pt x="2261868" y="-23771"/>
                              <a:pt x="2509494" y="40371"/>
                              <a:pt x="2655228" y="0"/>
                            </a:cubicBezTo>
                            <a:cubicBezTo>
                              <a:pt x="2800962" y="-40371"/>
                              <a:pt x="3206532" y="8912"/>
                              <a:pt x="3346926" y="0"/>
                            </a:cubicBezTo>
                            <a:cubicBezTo>
                              <a:pt x="3394313" y="158175"/>
                              <a:pt x="3339392" y="292944"/>
                              <a:pt x="3346926" y="405585"/>
                            </a:cubicBezTo>
                            <a:cubicBezTo>
                              <a:pt x="3354460" y="518226"/>
                              <a:pt x="3344569" y="719318"/>
                              <a:pt x="3346926" y="835506"/>
                            </a:cubicBezTo>
                            <a:cubicBezTo>
                              <a:pt x="3349283" y="951694"/>
                              <a:pt x="3312154" y="1100047"/>
                              <a:pt x="3346926" y="1216756"/>
                            </a:cubicBezTo>
                            <a:cubicBezTo>
                              <a:pt x="3174470" y="1221664"/>
                              <a:pt x="3032250" y="1157075"/>
                              <a:pt x="2822574" y="1216756"/>
                            </a:cubicBezTo>
                            <a:cubicBezTo>
                              <a:pt x="2612898" y="1276437"/>
                              <a:pt x="2516732" y="1163626"/>
                              <a:pt x="2331692" y="1216756"/>
                            </a:cubicBezTo>
                            <a:cubicBezTo>
                              <a:pt x="2146652" y="1269886"/>
                              <a:pt x="2022252" y="1166157"/>
                              <a:pt x="1773871" y="1216756"/>
                            </a:cubicBezTo>
                            <a:cubicBezTo>
                              <a:pt x="1525490" y="1267355"/>
                              <a:pt x="1390511" y="1162250"/>
                              <a:pt x="1149111" y="1216756"/>
                            </a:cubicBezTo>
                            <a:cubicBezTo>
                              <a:pt x="907711" y="1271262"/>
                              <a:pt x="765780" y="1205022"/>
                              <a:pt x="658229" y="1216756"/>
                            </a:cubicBezTo>
                            <a:cubicBezTo>
                              <a:pt x="550678" y="1228490"/>
                              <a:pt x="137335" y="1146653"/>
                              <a:pt x="0" y="1216756"/>
                            </a:cubicBezTo>
                            <a:cubicBezTo>
                              <a:pt x="-3573" y="1055393"/>
                              <a:pt x="29629" y="953997"/>
                              <a:pt x="0" y="799003"/>
                            </a:cubicBezTo>
                            <a:cubicBezTo>
                              <a:pt x="-29629" y="644009"/>
                              <a:pt x="12972" y="483097"/>
                              <a:pt x="0" y="393418"/>
                            </a:cubicBezTo>
                            <a:cubicBezTo>
                              <a:pt x="-12972" y="303739"/>
                              <a:pt x="37114" y="14100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44C010-4895-417F-93BA-C23EE2480D71}"/>
                  </a:ext>
                </a:extLst>
              </p:cNvPr>
              <p:cNvSpPr/>
              <p:nvPr/>
            </p:nvSpPr>
            <p:spPr>
              <a:xfrm>
                <a:off x="6828433" y="4643158"/>
                <a:ext cx="2209241" cy="1216756"/>
              </a:xfrm>
              <a:custGeom>
                <a:avLst/>
                <a:gdLst>
                  <a:gd name="connsiteX0" fmla="*/ 0 w 2209241"/>
                  <a:gd name="connsiteY0" fmla="*/ 0 h 1216756"/>
                  <a:gd name="connsiteX1" fmla="*/ 574403 w 2209241"/>
                  <a:gd name="connsiteY1" fmla="*/ 0 h 1216756"/>
                  <a:gd name="connsiteX2" fmla="*/ 1148805 w 2209241"/>
                  <a:gd name="connsiteY2" fmla="*/ 0 h 1216756"/>
                  <a:gd name="connsiteX3" fmla="*/ 2209241 w 2209241"/>
                  <a:gd name="connsiteY3" fmla="*/ 0 h 1216756"/>
                  <a:gd name="connsiteX4" fmla="*/ 2209241 w 2209241"/>
                  <a:gd name="connsiteY4" fmla="*/ 381250 h 1216756"/>
                  <a:gd name="connsiteX5" fmla="*/ 2209241 w 2209241"/>
                  <a:gd name="connsiteY5" fmla="*/ 774668 h 1216756"/>
                  <a:gd name="connsiteX6" fmla="*/ 2209241 w 2209241"/>
                  <a:gd name="connsiteY6" fmla="*/ 1216756 h 1216756"/>
                  <a:gd name="connsiteX7" fmla="*/ 1723208 w 2209241"/>
                  <a:gd name="connsiteY7" fmla="*/ 1216756 h 1216756"/>
                  <a:gd name="connsiteX8" fmla="*/ 1237175 w 2209241"/>
                  <a:gd name="connsiteY8" fmla="*/ 1216756 h 1216756"/>
                  <a:gd name="connsiteX9" fmla="*/ 706957 w 2209241"/>
                  <a:gd name="connsiteY9" fmla="*/ 1216756 h 1216756"/>
                  <a:gd name="connsiteX10" fmla="*/ 0 w 2209241"/>
                  <a:gd name="connsiteY10" fmla="*/ 1216756 h 1216756"/>
                  <a:gd name="connsiteX11" fmla="*/ 0 w 2209241"/>
                  <a:gd name="connsiteY11" fmla="*/ 799003 h 1216756"/>
                  <a:gd name="connsiteX12" fmla="*/ 0 w 2209241"/>
                  <a:gd name="connsiteY12" fmla="*/ 393418 h 1216756"/>
                  <a:gd name="connsiteX13" fmla="*/ 0 w 2209241"/>
                  <a:gd name="connsiteY13" fmla="*/ 0 h 1216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09241" h="1216756" fill="none" extrusionOk="0">
                    <a:moveTo>
                      <a:pt x="0" y="0"/>
                    </a:moveTo>
                    <a:cubicBezTo>
                      <a:pt x="237226" y="-20588"/>
                      <a:pt x="337555" y="6210"/>
                      <a:pt x="574403" y="0"/>
                    </a:cubicBezTo>
                    <a:cubicBezTo>
                      <a:pt x="811251" y="-6210"/>
                      <a:pt x="890209" y="60295"/>
                      <a:pt x="1148805" y="0"/>
                    </a:cubicBezTo>
                    <a:cubicBezTo>
                      <a:pt x="1407401" y="-60295"/>
                      <a:pt x="1957310" y="67376"/>
                      <a:pt x="2209241" y="0"/>
                    </a:cubicBezTo>
                    <a:cubicBezTo>
                      <a:pt x="2217767" y="117107"/>
                      <a:pt x="2172761" y="192186"/>
                      <a:pt x="2209241" y="381250"/>
                    </a:cubicBezTo>
                    <a:cubicBezTo>
                      <a:pt x="2245721" y="570314"/>
                      <a:pt x="2175417" y="676105"/>
                      <a:pt x="2209241" y="774668"/>
                    </a:cubicBezTo>
                    <a:cubicBezTo>
                      <a:pt x="2243065" y="873231"/>
                      <a:pt x="2176748" y="1032323"/>
                      <a:pt x="2209241" y="1216756"/>
                    </a:cubicBezTo>
                    <a:cubicBezTo>
                      <a:pt x="2099932" y="1225771"/>
                      <a:pt x="1930762" y="1182219"/>
                      <a:pt x="1723208" y="1216756"/>
                    </a:cubicBezTo>
                    <a:cubicBezTo>
                      <a:pt x="1515654" y="1251293"/>
                      <a:pt x="1419810" y="1176820"/>
                      <a:pt x="1237175" y="1216756"/>
                    </a:cubicBezTo>
                    <a:cubicBezTo>
                      <a:pt x="1054540" y="1256692"/>
                      <a:pt x="832582" y="1161114"/>
                      <a:pt x="706957" y="1216756"/>
                    </a:cubicBezTo>
                    <a:cubicBezTo>
                      <a:pt x="581332" y="1272398"/>
                      <a:pt x="197448" y="1175267"/>
                      <a:pt x="0" y="1216756"/>
                    </a:cubicBezTo>
                    <a:cubicBezTo>
                      <a:pt x="-27659" y="1095471"/>
                      <a:pt x="31436" y="922890"/>
                      <a:pt x="0" y="799003"/>
                    </a:cubicBezTo>
                    <a:cubicBezTo>
                      <a:pt x="-31436" y="675116"/>
                      <a:pt x="11107" y="542423"/>
                      <a:pt x="0" y="393418"/>
                    </a:cubicBezTo>
                    <a:cubicBezTo>
                      <a:pt x="-11107" y="244414"/>
                      <a:pt x="30295" y="180793"/>
                      <a:pt x="0" y="0"/>
                    </a:cubicBezTo>
                    <a:close/>
                  </a:path>
                  <a:path w="2209241" h="1216756" stroke="0" extrusionOk="0">
                    <a:moveTo>
                      <a:pt x="0" y="0"/>
                    </a:moveTo>
                    <a:cubicBezTo>
                      <a:pt x="209118" y="-13849"/>
                      <a:pt x="341487" y="14392"/>
                      <a:pt x="530218" y="0"/>
                    </a:cubicBezTo>
                    <a:cubicBezTo>
                      <a:pt x="718949" y="-14392"/>
                      <a:pt x="915166" y="60021"/>
                      <a:pt x="1038343" y="0"/>
                    </a:cubicBezTo>
                    <a:cubicBezTo>
                      <a:pt x="1161521" y="-60021"/>
                      <a:pt x="1490460" y="47908"/>
                      <a:pt x="1634838" y="0"/>
                    </a:cubicBezTo>
                    <a:cubicBezTo>
                      <a:pt x="1779217" y="-47908"/>
                      <a:pt x="2065955" y="42101"/>
                      <a:pt x="2209241" y="0"/>
                    </a:cubicBezTo>
                    <a:cubicBezTo>
                      <a:pt x="2234267" y="164783"/>
                      <a:pt x="2207225" y="225376"/>
                      <a:pt x="2209241" y="393418"/>
                    </a:cubicBezTo>
                    <a:cubicBezTo>
                      <a:pt x="2211257" y="561460"/>
                      <a:pt x="2176712" y="702678"/>
                      <a:pt x="2209241" y="786836"/>
                    </a:cubicBezTo>
                    <a:cubicBezTo>
                      <a:pt x="2241770" y="870994"/>
                      <a:pt x="2166777" y="1024378"/>
                      <a:pt x="2209241" y="1216756"/>
                    </a:cubicBezTo>
                    <a:cubicBezTo>
                      <a:pt x="2019175" y="1232681"/>
                      <a:pt x="1776050" y="1185149"/>
                      <a:pt x="1612746" y="1216756"/>
                    </a:cubicBezTo>
                    <a:cubicBezTo>
                      <a:pt x="1449442" y="1248363"/>
                      <a:pt x="1226797" y="1173739"/>
                      <a:pt x="1082528" y="1216756"/>
                    </a:cubicBezTo>
                    <a:cubicBezTo>
                      <a:pt x="938259" y="1259773"/>
                      <a:pt x="741819" y="1186993"/>
                      <a:pt x="530218" y="1216756"/>
                    </a:cubicBezTo>
                    <a:cubicBezTo>
                      <a:pt x="318617" y="1246519"/>
                      <a:pt x="237814" y="1179309"/>
                      <a:pt x="0" y="1216756"/>
                    </a:cubicBezTo>
                    <a:cubicBezTo>
                      <a:pt x="-2707" y="1056607"/>
                      <a:pt x="43539" y="900709"/>
                      <a:pt x="0" y="811171"/>
                    </a:cubicBezTo>
                    <a:cubicBezTo>
                      <a:pt x="-43539" y="721634"/>
                      <a:pt x="29142" y="566826"/>
                      <a:pt x="0" y="405585"/>
                    </a:cubicBezTo>
                    <a:cubicBezTo>
                      <a:pt x="-29142" y="244344"/>
                      <a:pt x="1512" y="85290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44C010-4895-417F-93BA-C23EE2480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33" y="4643158"/>
                <a:ext cx="2209241" cy="12167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2209241"/>
                          <a:gd name="connsiteY0" fmla="*/ 0 h 1216756"/>
                          <a:gd name="connsiteX1" fmla="*/ 574403 w 2209241"/>
                          <a:gd name="connsiteY1" fmla="*/ 0 h 1216756"/>
                          <a:gd name="connsiteX2" fmla="*/ 1148805 w 2209241"/>
                          <a:gd name="connsiteY2" fmla="*/ 0 h 1216756"/>
                          <a:gd name="connsiteX3" fmla="*/ 2209241 w 2209241"/>
                          <a:gd name="connsiteY3" fmla="*/ 0 h 1216756"/>
                          <a:gd name="connsiteX4" fmla="*/ 2209241 w 2209241"/>
                          <a:gd name="connsiteY4" fmla="*/ 381250 h 1216756"/>
                          <a:gd name="connsiteX5" fmla="*/ 2209241 w 2209241"/>
                          <a:gd name="connsiteY5" fmla="*/ 774668 h 1216756"/>
                          <a:gd name="connsiteX6" fmla="*/ 2209241 w 2209241"/>
                          <a:gd name="connsiteY6" fmla="*/ 1216756 h 1216756"/>
                          <a:gd name="connsiteX7" fmla="*/ 1723208 w 2209241"/>
                          <a:gd name="connsiteY7" fmla="*/ 1216756 h 1216756"/>
                          <a:gd name="connsiteX8" fmla="*/ 1237175 w 2209241"/>
                          <a:gd name="connsiteY8" fmla="*/ 1216756 h 1216756"/>
                          <a:gd name="connsiteX9" fmla="*/ 706957 w 2209241"/>
                          <a:gd name="connsiteY9" fmla="*/ 1216756 h 1216756"/>
                          <a:gd name="connsiteX10" fmla="*/ 0 w 2209241"/>
                          <a:gd name="connsiteY10" fmla="*/ 1216756 h 1216756"/>
                          <a:gd name="connsiteX11" fmla="*/ 0 w 2209241"/>
                          <a:gd name="connsiteY11" fmla="*/ 799003 h 1216756"/>
                          <a:gd name="connsiteX12" fmla="*/ 0 w 2209241"/>
                          <a:gd name="connsiteY12" fmla="*/ 393418 h 1216756"/>
                          <a:gd name="connsiteX13" fmla="*/ 0 w 2209241"/>
                          <a:gd name="connsiteY13" fmla="*/ 0 h 12167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209241" h="1216756" fill="none" extrusionOk="0">
                            <a:moveTo>
                              <a:pt x="0" y="0"/>
                            </a:moveTo>
                            <a:cubicBezTo>
                              <a:pt x="237226" y="-20588"/>
                              <a:pt x="337555" y="6210"/>
                              <a:pt x="574403" y="0"/>
                            </a:cubicBezTo>
                            <a:cubicBezTo>
                              <a:pt x="811251" y="-6210"/>
                              <a:pt x="890209" y="60295"/>
                              <a:pt x="1148805" y="0"/>
                            </a:cubicBezTo>
                            <a:cubicBezTo>
                              <a:pt x="1407401" y="-60295"/>
                              <a:pt x="1957310" y="67376"/>
                              <a:pt x="2209241" y="0"/>
                            </a:cubicBezTo>
                            <a:cubicBezTo>
                              <a:pt x="2217767" y="117107"/>
                              <a:pt x="2172761" y="192186"/>
                              <a:pt x="2209241" y="381250"/>
                            </a:cubicBezTo>
                            <a:cubicBezTo>
                              <a:pt x="2245721" y="570314"/>
                              <a:pt x="2175417" y="676105"/>
                              <a:pt x="2209241" y="774668"/>
                            </a:cubicBezTo>
                            <a:cubicBezTo>
                              <a:pt x="2243065" y="873231"/>
                              <a:pt x="2176748" y="1032323"/>
                              <a:pt x="2209241" y="1216756"/>
                            </a:cubicBezTo>
                            <a:cubicBezTo>
                              <a:pt x="2099932" y="1225771"/>
                              <a:pt x="1930762" y="1182219"/>
                              <a:pt x="1723208" y="1216756"/>
                            </a:cubicBezTo>
                            <a:cubicBezTo>
                              <a:pt x="1515654" y="1251293"/>
                              <a:pt x="1419810" y="1176820"/>
                              <a:pt x="1237175" y="1216756"/>
                            </a:cubicBezTo>
                            <a:cubicBezTo>
                              <a:pt x="1054540" y="1256692"/>
                              <a:pt x="832582" y="1161114"/>
                              <a:pt x="706957" y="1216756"/>
                            </a:cubicBezTo>
                            <a:cubicBezTo>
                              <a:pt x="581332" y="1272398"/>
                              <a:pt x="197448" y="1175267"/>
                              <a:pt x="0" y="1216756"/>
                            </a:cubicBezTo>
                            <a:cubicBezTo>
                              <a:pt x="-27659" y="1095471"/>
                              <a:pt x="31436" y="922890"/>
                              <a:pt x="0" y="799003"/>
                            </a:cubicBezTo>
                            <a:cubicBezTo>
                              <a:pt x="-31436" y="675116"/>
                              <a:pt x="11107" y="542423"/>
                              <a:pt x="0" y="393418"/>
                            </a:cubicBezTo>
                            <a:cubicBezTo>
                              <a:pt x="-11107" y="244414"/>
                              <a:pt x="30295" y="180793"/>
                              <a:pt x="0" y="0"/>
                            </a:cubicBezTo>
                            <a:close/>
                          </a:path>
                          <a:path w="2209241" h="1216756" stroke="0" extrusionOk="0">
                            <a:moveTo>
                              <a:pt x="0" y="0"/>
                            </a:moveTo>
                            <a:cubicBezTo>
                              <a:pt x="209118" y="-13849"/>
                              <a:pt x="341487" y="14392"/>
                              <a:pt x="530218" y="0"/>
                            </a:cubicBezTo>
                            <a:cubicBezTo>
                              <a:pt x="718949" y="-14392"/>
                              <a:pt x="915166" y="60021"/>
                              <a:pt x="1038343" y="0"/>
                            </a:cubicBezTo>
                            <a:cubicBezTo>
                              <a:pt x="1161521" y="-60021"/>
                              <a:pt x="1490460" y="47908"/>
                              <a:pt x="1634838" y="0"/>
                            </a:cubicBezTo>
                            <a:cubicBezTo>
                              <a:pt x="1779217" y="-47908"/>
                              <a:pt x="2065955" y="42101"/>
                              <a:pt x="2209241" y="0"/>
                            </a:cubicBezTo>
                            <a:cubicBezTo>
                              <a:pt x="2234267" y="164783"/>
                              <a:pt x="2207225" y="225376"/>
                              <a:pt x="2209241" y="393418"/>
                            </a:cubicBezTo>
                            <a:cubicBezTo>
                              <a:pt x="2211257" y="561460"/>
                              <a:pt x="2176712" y="702678"/>
                              <a:pt x="2209241" y="786836"/>
                            </a:cubicBezTo>
                            <a:cubicBezTo>
                              <a:pt x="2241770" y="870994"/>
                              <a:pt x="2166777" y="1024378"/>
                              <a:pt x="2209241" y="1216756"/>
                            </a:cubicBezTo>
                            <a:cubicBezTo>
                              <a:pt x="2019175" y="1232681"/>
                              <a:pt x="1776050" y="1185149"/>
                              <a:pt x="1612746" y="1216756"/>
                            </a:cubicBezTo>
                            <a:cubicBezTo>
                              <a:pt x="1449442" y="1248363"/>
                              <a:pt x="1226797" y="1173739"/>
                              <a:pt x="1082528" y="1216756"/>
                            </a:cubicBezTo>
                            <a:cubicBezTo>
                              <a:pt x="938259" y="1259773"/>
                              <a:pt x="741819" y="1186993"/>
                              <a:pt x="530218" y="1216756"/>
                            </a:cubicBezTo>
                            <a:cubicBezTo>
                              <a:pt x="318617" y="1246519"/>
                              <a:pt x="237814" y="1179309"/>
                              <a:pt x="0" y="1216756"/>
                            </a:cubicBezTo>
                            <a:cubicBezTo>
                              <a:pt x="-2707" y="1056607"/>
                              <a:pt x="43539" y="900709"/>
                              <a:pt x="0" y="811171"/>
                            </a:cubicBezTo>
                            <a:cubicBezTo>
                              <a:pt x="-43539" y="721634"/>
                              <a:pt x="29142" y="566826"/>
                              <a:pt x="0" y="405585"/>
                            </a:cubicBezTo>
                            <a:cubicBezTo>
                              <a:pt x="-29142" y="244344"/>
                              <a:pt x="1512" y="8529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21E437-264B-490D-8D93-2055754F454B}"/>
                  </a:ext>
                </a:extLst>
              </p:cNvPr>
              <p:cNvSpPr/>
              <p:nvPr/>
            </p:nvSpPr>
            <p:spPr>
              <a:xfrm>
                <a:off x="998245" y="3924538"/>
                <a:ext cx="4602732" cy="1735591"/>
              </a:xfrm>
              <a:custGeom>
                <a:avLst/>
                <a:gdLst>
                  <a:gd name="connsiteX0" fmla="*/ 0 w 4602732"/>
                  <a:gd name="connsiteY0" fmla="*/ 0 h 1735591"/>
                  <a:gd name="connsiteX1" fmla="*/ 575342 w 4602732"/>
                  <a:gd name="connsiteY1" fmla="*/ 0 h 1735591"/>
                  <a:gd name="connsiteX2" fmla="*/ 1150683 w 4602732"/>
                  <a:gd name="connsiteY2" fmla="*/ 0 h 1735591"/>
                  <a:gd name="connsiteX3" fmla="*/ 1726025 w 4602732"/>
                  <a:gd name="connsiteY3" fmla="*/ 0 h 1735591"/>
                  <a:gd name="connsiteX4" fmla="*/ 2301366 w 4602732"/>
                  <a:gd name="connsiteY4" fmla="*/ 0 h 1735591"/>
                  <a:gd name="connsiteX5" fmla="*/ 2922735 w 4602732"/>
                  <a:gd name="connsiteY5" fmla="*/ 0 h 1735591"/>
                  <a:gd name="connsiteX6" fmla="*/ 3498076 w 4602732"/>
                  <a:gd name="connsiteY6" fmla="*/ 0 h 1735591"/>
                  <a:gd name="connsiteX7" fmla="*/ 4073418 w 4602732"/>
                  <a:gd name="connsiteY7" fmla="*/ 0 h 1735591"/>
                  <a:gd name="connsiteX8" fmla="*/ 4602732 w 4602732"/>
                  <a:gd name="connsiteY8" fmla="*/ 0 h 1735591"/>
                  <a:gd name="connsiteX9" fmla="*/ 4602732 w 4602732"/>
                  <a:gd name="connsiteY9" fmla="*/ 595886 h 1735591"/>
                  <a:gd name="connsiteX10" fmla="*/ 4602732 w 4602732"/>
                  <a:gd name="connsiteY10" fmla="*/ 1174417 h 1735591"/>
                  <a:gd name="connsiteX11" fmla="*/ 4602732 w 4602732"/>
                  <a:gd name="connsiteY11" fmla="*/ 1735591 h 1735591"/>
                  <a:gd name="connsiteX12" fmla="*/ 4119445 w 4602732"/>
                  <a:gd name="connsiteY12" fmla="*/ 1735591 h 1735591"/>
                  <a:gd name="connsiteX13" fmla="*/ 3590131 w 4602732"/>
                  <a:gd name="connsiteY13" fmla="*/ 1735591 h 1735591"/>
                  <a:gd name="connsiteX14" fmla="*/ 3060817 w 4602732"/>
                  <a:gd name="connsiteY14" fmla="*/ 1735591 h 1735591"/>
                  <a:gd name="connsiteX15" fmla="*/ 2577530 w 4602732"/>
                  <a:gd name="connsiteY15" fmla="*/ 1735591 h 1735591"/>
                  <a:gd name="connsiteX16" fmla="*/ 1910134 w 4602732"/>
                  <a:gd name="connsiteY16" fmla="*/ 1735591 h 1735591"/>
                  <a:gd name="connsiteX17" fmla="*/ 1288765 w 4602732"/>
                  <a:gd name="connsiteY17" fmla="*/ 1735591 h 1735591"/>
                  <a:gd name="connsiteX18" fmla="*/ 805478 w 4602732"/>
                  <a:gd name="connsiteY18" fmla="*/ 1735591 h 1735591"/>
                  <a:gd name="connsiteX19" fmla="*/ 0 w 4602732"/>
                  <a:gd name="connsiteY19" fmla="*/ 1735591 h 1735591"/>
                  <a:gd name="connsiteX20" fmla="*/ 0 w 4602732"/>
                  <a:gd name="connsiteY20" fmla="*/ 1191772 h 1735591"/>
                  <a:gd name="connsiteX21" fmla="*/ 0 w 4602732"/>
                  <a:gd name="connsiteY21" fmla="*/ 647954 h 1735591"/>
                  <a:gd name="connsiteX22" fmla="*/ 0 w 4602732"/>
                  <a:gd name="connsiteY22" fmla="*/ 0 h 1735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602732" h="1735591" fill="none" extrusionOk="0">
                    <a:moveTo>
                      <a:pt x="0" y="0"/>
                    </a:moveTo>
                    <a:cubicBezTo>
                      <a:pt x="209987" y="-17110"/>
                      <a:pt x="440546" y="56585"/>
                      <a:pt x="575342" y="0"/>
                    </a:cubicBezTo>
                    <a:cubicBezTo>
                      <a:pt x="710138" y="-56585"/>
                      <a:pt x="926378" y="32716"/>
                      <a:pt x="1150683" y="0"/>
                    </a:cubicBezTo>
                    <a:cubicBezTo>
                      <a:pt x="1374988" y="-32716"/>
                      <a:pt x="1535421" y="5987"/>
                      <a:pt x="1726025" y="0"/>
                    </a:cubicBezTo>
                    <a:cubicBezTo>
                      <a:pt x="1916629" y="-5987"/>
                      <a:pt x="2147401" y="68949"/>
                      <a:pt x="2301366" y="0"/>
                    </a:cubicBezTo>
                    <a:cubicBezTo>
                      <a:pt x="2455331" y="-68949"/>
                      <a:pt x="2762341" y="55000"/>
                      <a:pt x="2922735" y="0"/>
                    </a:cubicBezTo>
                    <a:cubicBezTo>
                      <a:pt x="3083129" y="-55000"/>
                      <a:pt x="3348207" y="5087"/>
                      <a:pt x="3498076" y="0"/>
                    </a:cubicBezTo>
                    <a:cubicBezTo>
                      <a:pt x="3647945" y="-5087"/>
                      <a:pt x="3815053" y="63449"/>
                      <a:pt x="4073418" y="0"/>
                    </a:cubicBezTo>
                    <a:cubicBezTo>
                      <a:pt x="4331783" y="-63449"/>
                      <a:pt x="4488399" y="9241"/>
                      <a:pt x="4602732" y="0"/>
                    </a:cubicBezTo>
                    <a:cubicBezTo>
                      <a:pt x="4613162" y="294121"/>
                      <a:pt x="4557431" y="318285"/>
                      <a:pt x="4602732" y="595886"/>
                    </a:cubicBezTo>
                    <a:cubicBezTo>
                      <a:pt x="4648033" y="873487"/>
                      <a:pt x="4538933" y="1048993"/>
                      <a:pt x="4602732" y="1174417"/>
                    </a:cubicBezTo>
                    <a:cubicBezTo>
                      <a:pt x="4666531" y="1299841"/>
                      <a:pt x="4594937" y="1542469"/>
                      <a:pt x="4602732" y="1735591"/>
                    </a:cubicBezTo>
                    <a:cubicBezTo>
                      <a:pt x="4446655" y="1763526"/>
                      <a:pt x="4279153" y="1729214"/>
                      <a:pt x="4119445" y="1735591"/>
                    </a:cubicBezTo>
                    <a:cubicBezTo>
                      <a:pt x="3959737" y="1741968"/>
                      <a:pt x="3779917" y="1699422"/>
                      <a:pt x="3590131" y="1735591"/>
                    </a:cubicBezTo>
                    <a:cubicBezTo>
                      <a:pt x="3400345" y="1771760"/>
                      <a:pt x="3254342" y="1721728"/>
                      <a:pt x="3060817" y="1735591"/>
                    </a:cubicBezTo>
                    <a:cubicBezTo>
                      <a:pt x="2867292" y="1749454"/>
                      <a:pt x="2778328" y="1735554"/>
                      <a:pt x="2577530" y="1735591"/>
                    </a:cubicBezTo>
                    <a:cubicBezTo>
                      <a:pt x="2376732" y="1735628"/>
                      <a:pt x="2078302" y="1692955"/>
                      <a:pt x="1910134" y="1735591"/>
                    </a:cubicBezTo>
                    <a:cubicBezTo>
                      <a:pt x="1741966" y="1778227"/>
                      <a:pt x="1472099" y="1731033"/>
                      <a:pt x="1288765" y="1735591"/>
                    </a:cubicBezTo>
                    <a:cubicBezTo>
                      <a:pt x="1105431" y="1740149"/>
                      <a:pt x="938616" y="1734787"/>
                      <a:pt x="805478" y="1735591"/>
                    </a:cubicBezTo>
                    <a:cubicBezTo>
                      <a:pt x="672340" y="1736395"/>
                      <a:pt x="281233" y="1715480"/>
                      <a:pt x="0" y="1735591"/>
                    </a:cubicBezTo>
                    <a:cubicBezTo>
                      <a:pt x="-61070" y="1580887"/>
                      <a:pt x="62409" y="1332957"/>
                      <a:pt x="0" y="1191772"/>
                    </a:cubicBezTo>
                    <a:cubicBezTo>
                      <a:pt x="-62409" y="1050587"/>
                      <a:pt x="5180" y="802197"/>
                      <a:pt x="0" y="647954"/>
                    </a:cubicBezTo>
                    <a:cubicBezTo>
                      <a:pt x="-5180" y="493711"/>
                      <a:pt x="70420" y="303980"/>
                      <a:pt x="0" y="0"/>
                    </a:cubicBezTo>
                    <a:close/>
                  </a:path>
                  <a:path w="4602732" h="1735591" stroke="0" extrusionOk="0">
                    <a:moveTo>
                      <a:pt x="0" y="0"/>
                    </a:moveTo>
                    <a:cubicBezTo>
                      <a:pt x="246747" y="-14238"/>
                      <a:pt x="276307" y="23335"/>
                      <a:pt x="529314" y="0"/>
                    </a:cubicBezTo>
                    <a:cubicBezTo>
                      <a:pt x="782321" y="-23335"/>
                      <a:pt x="801922" y="31105"/>
                      <a:pt x="1012601" y="0"/>
                    </a:cubicBezTo>
                    <a:cubicBezTo>
                      <a:pt x="1223280" y="-31105"/>
                      <a:pt x="1521241" y="75240"/>
                      <a:pt x="1679997" y="0"/>
                    </a:cubicBezTo>
                    <a:cubicBezTo>
                      <a:pt x="1838753" y="-75240"/>
                      <a:pt x="1982828" y="18808"/>
                      <a:pt x="2163284" y="0"/>
                    </a:cubicBezTo>
                    <a:cubicBezTo>
                      <a:pt x="2343740" y="-18808"/>
                      <a:pt x="2477689" y="63064"/>
                      <a:pt x="2692598" y="0"/>
                    </a:cubicBezTo>
                    <a:cubicBezTo>
                      <a:pt x="2907507" y="-63064"/>
                      <a:pt x="3010263" y="20689"/>
                      <a:pt x="3221912" y="0"/>
                    </a:cubicBezTo>
                    <a:cubicBezTo>
                      <a:pt x="3433561" y="-20689"/>
                      <a:pt x="3515269" y="62563"/>
                      <a:pt x="3797254" y="0"/>
                    </a:cubicBezTo>
                    <a:cubicBezTo>
                      <a:pt x="4079239" y="-62563"/>
                      <a:pt x="4439614" y="66066"/>
                      <a:pt x="4602732" y="0"/>
                    </a:cubicBezTo>
                    <a:cubicBezTo>
                      <a:pt x="4627810" y="110193"/>
                      <a:pt x="4549145" y="290735"/>
                      <a:pt x="4602732" y="526463"/>
                    </a:cubicBezTo>
                    <a:cubicBezTo>
                      <a:pt x="4656319" y="762191"/>
                      <a:pt x="4567217" y="821552"/>
                      <a:pt x="4602732" y="1087637"/>
                    </a:cubicBezTo>
                    <a:cubicBezTo>
                      <a:pt x="4638247" y="1353722"/>
                      <a:pt x="4535431" y="1511850"/>
                      <a:pt x="4602732" y="1735591"/>
                    </a:cubicBezTo>
                    <a:cubicBezTo>
                      <a:pt x="4446278" y="1762571"/>
                      <a:pt x="4242908" y="1729279"/>
                      <a:pt x="4119445" y="1735591"/>
                    </a:cubicBezTo>
                    <a:cubicBezTo>
                      <a:pt x="3995982" y="1741903"/>
                      <a:pt x="3722768" y="1730543"/>
                      <a:pt x="3452049" y="1735591"/>
                    </a:cubicBezTo>
                    <a:cubicBezTo>
                      <a:pt x="3181330" y="1740639"/>
                      <a:pt x="3160681" y="1727620"/>
                      <a:pt x="2968762" y="1735591"/>
                    </a:cubicBezTo>
                    <a:cubicBezTo>
                      <a:pt x="2776843" y="1743562"/>
                      <a:pt x="2633199" y="1732377"/>
                      <a:pt x="2301366" y="1735591"/>
                    </a:cubicBezTo>
                    <a:cubicBezTo>
                      <a:pt x="1969533" y="1738805"/>
                      <a:pt x="1822233" y="1708388"/>
                      <a:pt x="1679997" y="1735591"/>
                    </a:cubicBezTo>
                    <a:cubicBezTo>
                      <a:pt x="1537761" y="1762794"/>
                      <a:pt x="1302156" y="1733467"/>
                      <a:pt x="1012601" y="1735591"/>
                    </a:cubicBezTo>
                    <a:cubicBezTo>
                      <a:pt x="723046" y="1737715"/>
                      <a:pt x="378182" y="1728367"/>
                      <a:pt x="0" y="1735591"/>
                    </a:cubicBezTo>
                    <a:cubicBezTo>
                      <a:pt x="-33613" y="1484370"/>
                      <a:pt x="24278" y="1354882"/>
                      <a:pt x="0" y="1157061"/>
                    </a:cubicBezTo>
                    <a:cubicBezTo>
                      <a:pt x="-24278" y="959240"/>
                      <a:pt x="7368" y="855071"/>
                      <a:pt x="0" y="630598"/>
                    </a:cubicBezTo>
                    <a:cubicBezTo>
                      <a:pt x="-7368" y="406125"/>
                      <a:pt x="70628" y="276010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:endParaRPr lang="en-US" sz="1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21E437-264B-490D-8D93-2055754F4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5" y="3924538"/>
                <a:ext cx="4602732" cy="1735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4602732"/>
                          <a:gd name="connsiteY0" fmla="*/ 0 h 1735591"/>
                          <a:gd name="connsiteX1" fmla="*/ 575342 w 4602732"/>
                          <a:gd name="connsiteY1" fmla="*/ 0 h 1735591"/>
                          <a:gd name="connsiteX2" fmla="*/ 1150683 w 4602732"/>
                          <a:gd name="connsiteY2" fmla="*/ 0 h 1735591"/>
                          <a:gd name="connsiteX3" fmla="*/ 1726025 w 4602732"/>
                          <a:gd name="connsiteY3" fmla="*/ 0 h 1735591"/>
                          <a:gd name="connsiteX4" fmla="*/ 2301366 w 4602732"/>
                          <a:gd name="connsiteY4" fmla="*/ 0 h 1735591"/>
                          <a:gd name="connsiteX5" fmla="*/ 2922735 w 4602732"/>
                          <a:gd name="connsiteY5" fmla="*/ 0 h 1735591"/>
                          <a:gd name="connsiteX6" fmla="*/ 3498076 w 4602732"/>
                          <a:gd name="connsiteY6" fmla="*/ 0 h 1735591"/>
                          <a:gd name="connsiteX7" fmla="*/ 4073418 w 4602732"/>
                          <a:gd name="connsiteY7" fmla="*/ 0 h 1735591"/>
                          <a:gd name="connsiteX8" fmla="*/ 4602732 w 4602732"/>
                          <a:gd name="connsiteY8" fmla="*/ 0 h 1735591"/>
                          <a:gd name="connsiteX9" fmla="*/ 4602732 w 4602732"/>
                          <a:gd name="connsiteY9" fmla="*/ 595886 h 1735591"/>
                          <a:gd name="connsiteX10" fmla="*/ 4602732 w 4602732"/>
                          <a:gd name="connsiteY10" fmla="*/ 1174417 h 1735591"/>
                          <a:gd name="connsiteX11" fmla="*/ 4602732 w 4602732"/>
                          <a:gd name="connsiteY11" fmla="*/ 1735591 h 1735591"/>
                          <a:gd name="connsiteX12" fmla="*/ 4119445 w 4602732"/>
                          <a:gd name="connsiteY12" fmla="*/ 1735591 h 1735591"/>
                          <a:gd name="connsiteX13" fmla="*/ 3590131 w 4602732"/>
                          <a:gd name="connsiteY13" fmla="*/ 1735591 h 1735591"/>
                          <a:gd name="connsiteX14" fmla="*/ 3060817 w 4602732"/>
                          <a:gd name="connsiteY14" fmla="*/ 1735591 h 1735591"/>
                          <a:gd name="connsiteX15" fmla="*/ 2577530 w 4602732"/>
                          <a:gd name="connsiteY15" fmla="*/ 1735591 h 1735591"/>
                          <a:gd name="connsiteX16" fmla="*/ 1910134 w 4602732"/>
                          <a:gd name="connsiteY16" fmla="*/ 1735591 h 1735591"/>
                          <a:gd name="connsiteX17" fmla="*/ 1288765 w 4602732"/>
                          <a:gd name="connsiteY17" fmla="*/ 1735591 h 1735591"/>
                          <a:gd name="connsiteX18" fmla="*/ 805478 w 4602732"/>
                          <a:gd name="connsiteY18" fmla="*/ 1735591 h 1735591"/>
                          <a:gd name="connsiteX19" fmla="*/ 0 w 4602732"/>
                          <a:gd name="connsiteY19" fmla="*/ 1735591 h 1735591"/>
                          <a:gd name="connsiteX20" fmla="*/ 0 w 4602732"/>
                          <a:gd name="connsiteY20" fmla="*/ 1191772 h 1735591"/>
                          <a:gd name="connsiteX21" fmla="*/ 0 w 4602732"/>
                          <a:gd name="connsiteY21" fmla="*/ 647954 h 1735591"/>
                          <a:gd name="connsiteX22" fmla="*/ 0 w 4602732"/>
                          <a:gd name="connsiteY22" fmla="*/ 0 h 17355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4602732" h="1735591" fill="none" extrusionOk="0">
                            <a:moveTo>
                              <a:pt x="0" y="0"/>
                            </a:moveTo>
                            <a:cubicBezTo>
                              <a:pt x="209987" y="-17110"/>
                              <a:pt x="440546" y="56585"/>
                              <a:pt x="575342" y="0"/>
                            </a:cubicBezTo>
                            <a:cubicBezTo>
                              <a:pt x="710138" y="-56585"/>
                              <a:pt x="926378" y="32716"/>
                              <a:pt x="1150683" y="0"/>
                            </a:cubicBezTo>
                            <a:cubicBezTo>
                              <a:pt x="1374988" y="-32716"/>
                              <a:pt x="1535421" y="5987"/>
                              <a:pt x="1726025" y="0"/>
                            </a:cubicBezTo>
                            <a:cubicBezTo>
                              <a:pt x="1916629" y="-5987"/>
                              <a:pt x="2147401" y="68949"/>
                              <a:pt x="2301366" y="0"/>
                            </a:cubicBezTo>
                            <a:cubicBezTo>
                              <a:pt x="2455331" y="-68949"/>
                              <a:pt x="2762341" y="55000"/>
                              <a:pt x="2922735" y="0"/>
                            </a:cubicBezTo>
                            <a:cubicBezTo>
                              <a:pt x="3083129" y="-55000"/>
                              <a:pt x="3348207" y="5087"/>
                              <a:pt x="3498076" y="0"/>
                            </a:cubicBezTo>
                            <a:cubicBezTo>
                              <a:pt x="3647945" y="-5087"/>
                              <a:pt x="3815053" y="63449"/>
                              <a:pt x="4073418" y="0"/>
                            </a:cubicBezTo>
                            <a:cubicBezTo>
                              <a:pt x="4331783" y="-63449"/>
                              <a:pt x="4488399" y="9241"/>
                              <a:pt x="4602732" y="0"/>
                            </a:cubicBezTo>
                            <a:cubicBezTo>
                              <a:pt x="4613162" y="294121"/>
                              <a:pt x="4557431" y="318285"/>
                              <a:pt x="4602732" y="595886"/>
                            </a:cubicBezTo>
                            <a:cubicBezTo>
                              <a:pt x="4648033" y="873487"/>
                              <a:pt x="4538933" y="1048993"/>
                              <a:pt x="4602732" y="1174417"/>
                            </a:cubicBezTo>
                            <a:cubicBezTo>
                              <a:pt x="4666531" y="1299841"/>
                              <a:pt x="4594937" y="1542469"/>
                              <a:pt x="4602732" y="1735591"/>
                            </a:cubicBezTo>
                            <a:cubicBezTo>
                              <a:pt x="4446655" y="1763526"/>
                              <a:pt x="4279153" y="1729214"/>
                              <a:pt x="4119445" y="1735591"/>
                            </a:cubicBezTo>
                            <a:cubicBezTo>
                              <a:pt x="3959737" y="1741968"/>
                              <a:pt x="3779917" y="1699422"/>
                              <a:pt x="3590131" y="1735591"/>
                            </a:cubicBezTo>
                            <a:cubicBezTo>
                              <a:pt x="3400345" y="1771760"/>
                              <a:pt x="3254342" y="1721728"/>
                              <a:pt x="3060817" y="1735591"/>
                            </a:cubicBezTo>
                            <a:cubicBezTo>
                              <a:pt x="2867292" y="1749454"/>
                              <a:pt x="2778328" y="1735554"/>
                              <a:pt x="2577530" y="1735591"/>
                            </a:cubicBezTo>
                            <a:cubicBezTo>
                              <a:pt x="2376732" y="1735628"/>
                              <a:pt x="2078302" y="1692955"/>
                              <a:pt x="1910134" y="1735591"/>
                            </a:cubicBezTo>
                            <a:cubicBezTo>
                              <a:pt x="1741966" y="1778227"/>
                              <a:pt x="1472099" y="1731033"/>
                              <a:pt x="1288765" y="1735591"/>
                            </a:cubicBezTo>
                            <a:cubicBezTo>
                              <a:pt x="1105431" y="1740149"/>
                              <a:pt x="938616" y="1734787"/>
                              <a:pt x="805478" y="1735591"/>
                            </a:cubicBezTo>
                            <a:cubicBezTo>
                              <a:pt x="672340" y="1736395"/>
                              <a:pt x="281233" y="1715480"/>
                              <a:pt x="0" y="1735591"/>
                            </a:cubicBezTo>
                            <a:cubicBezTo>
                              <a:pt x="-61070" y="1580887"/>
                              <a:pt x="62409" y="1332957"/>
                              <a:pt x="0" y="1191772"/>
                            </a:cubicBezTo>
                            <a:cubicBezTo>
                              <a:pt x="-62409" y="1050587"/>
                              <a:pt x="5180" y="802197"/>
                              <a:pt x="0" y="647954"/>
                            </a:cubicBezTo>
                            <a:cubicBezTo>
                              <a:pt x="-5180" y="493711"/>
                              <a:pt x="70420" y="303980"/>
                              <a:pt x="0" y="0"/>
                            </a:cubicBezTo>
                            <a:close/>
                          </a:path>
                          <a:path w="4602732" h="1735591" stroke="0" extrusionOk="0">
                            <a:moveTo>
                              <a:pt x="0" y="0"/>
                            </a:moveTo>
                            <a:cubicBezTo>
                              <a:pt x="246747" y="-14238"/>
                              <a:pt x="276307" y="23335"/>
                              <a:pt x="529314" y="0"/>
                            </a:cubicBezTo>
                            <a:cubicBezTo>
                              <a:pt x="782321" y="-23335"/>
                              <a:pt x="801922" y="31105"/>
                              <a:pt x="1012601" y="0"/>
                            </a:cubicBezTo>
                            <a:cubicBezTo>
                              <a:pt x="1223280" y="-31105"/>
                              <a:pt x="1521241" y="75240"/>
                              <a:pt x="1679997" y="0"/>
                            </a:cubicBezTo>
                            <a:cubicBezTo>
                              <a:pt x="1838753" y="-75240"/>
                              <a:pt x="1982828" y="18808"/>
                              <a:pt x="2163284" y="0"/>
                            </a:cubicBezTo>
                            <a:cubicBezTo>
                              <a:pt x="2343740" y="-18808"/>
                              <a:pt x="2477689" y="63064"/>
                              <a:pt x="2692598" y="0"/>
                            </a:cubicBezTo>
                            <a:cubicBezTo>
                              <a:pt x="2907507" y="-63064"/>
                              <a:pt x="3010263" y="20689"/>
                              <a:pt x="3221912" y="0"/>
                            </a:cubicBezTo>
                            <a:cubicBezTo>
                              <a:pt x="3433561" y="-20689"/>
                              <a:pt x="3515269" y="62563"/>
                              <a:pt x="3797254" y="0"/>
                            </a:cubicBezTo>
                            <a:cubicBezTo>
                              <a:pt x="4079239" y="-62563"/>
                              <a:pt x="4439614" y="66066"/>
                              <a:pt x="4602732" y="0"/>
                            </a:cubicBezTo>
                            <a:cubicBezTo>
                              <a:pt x="4627810" y="110193"/>
                              <a:pt x="4549145" y="290735"/>
                              <a:pt x="4602732" y="526463"/>
                            </a:cubicBezTo>
                            <a:cubicBezTo>
                              <a:pt x="4656319" y="762191"/>
                              <a:pt x="4567217" y="821552"/>
                              <a:pt x="4602732" y="1087637"/>
                            </a:cubicBezTo>
                            <a:cubicBezTo>
                              <a:pt x="4638247" y="1353722"/>
                              <a:pt x="4535431" y="1511850"/>
                              <a:pt x="4602732" y="1735591"/>
                            </a:cubicBezTo>
                            <a:cubicBezTo>
                              <a:pt x="4446278" y="1762571"/>
                              <a:pt x="4242908" y="1729279"/>
                              <a:pt x="4119445" y="1735591"/>
                            </a:cubicBezTo>
                            <a:cubicBezTo>
                              <a:pt x="3995982" y="1741903"/>
                              <a:pt x="3722768" y="1730543"/>
                              <a:pt x="3452049" y="1735591"/>
                            </a:cubicBezTo>
                            <a:cubicBezTo>
                              <a:pt x="3181330" y="1740639"/>
                              <a:pt x="3160681" y="1727620"/>
                              <a:pt x="2968762" y="1735591"/>
                            </a:cubicBezTo>
                            <a:cubicBezTo>
                              <a:pt x="2776843" y="1743562"/>
                              <a:pt x="2633199" y="1732377"/>
                              <a:pt x="2301366" y="1735591"/>
                            </a:cubicBezTo>
                            <a:cubicBezTo>
                              <a:pt x="1969533" y="1738805"/>
                              <a:pt x="1822233" y="1708388"/>
                              <a:pt x="1679997" y="1735591"/>
                            </a:cubicBezTo>
                            <a:cubicBezTo>
                              <a:pt x="1537761" y="1762794"/>
                              <a:pt x="1302156" y="1733467"/>
                              <a:pt x="1012601" y="1735591"/>
                            </a:cubicBezTo>
                            <a:cubicBezTo>
                              <a:pt x="723046" y="1737715"/>
                              <a:pt x="378182" y="1728367"/>
                              <a:pt x="0" y="1735591"/>
                            </a:cubicBezTo>
                            <a:cubicBezTo>
                              <a:pt x="-33613" y="1484370"/>
                              <a:pt x="24278" y="1354882"/>
                              <a:pt x="0" y="1157061"/>
                            </a:cubicBezTo>
                            <a:cubicBezTo>
                              <a:pt x="-24278" y="959240"/>
                              <a:pt x="7368" y="855071"/>
                              <a:pt x="0" y="630598"/>
                            </a:cubicBezTo>
                            <a:cubicBezTo>
                              <a:pt x="-7368" y="406125"/>
                              <a:pt x="70628" y="27601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9543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Histogram of Oriented Gradients</a:t>
            </a:r>
            <a:br>
              <a:rPr lang="en-US" dirty="0"/>
            </a:br>
            <a:r>
              <a:rPr lang="en-US" dirty="0"/>
              <a:t>Step-by-Step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81530024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Derivatives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3EC5A-0D9C-4FC6-B77E-8FDDF4D6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760" y="2404653"/>
            <a:ext cx="2779676" cy="2787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41099E-2210-4A91-B1C6-B09B3E42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851" y="1336417"/>
            <a:ext cx="2486075" cy="2486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35911A-2CF9-4918-BDC7-B583AC692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851" y="3894008"/>
            <a:ext cx="2486075" cy="2486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5394BA-573D-49CC-8E34-7A547F82B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178" y="1336417"/>
            <a:ext cx="2486075" cy="2486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6272F9-FA56-4015-A0AA-BCC84BB3A26B}"/>
              </a:ext>
            </a:extLst>
          </p:cNvPr>
          <p:cNvSpPr txBox="1"/>
          <p:nvPr/>
        </p:nvSpPr>
        <p:spPr>
          <a:xfrm>
            <a:off x="1041872" y="5192260"/>
            <a:ext cx="209345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398FB3-908A-4F25-A2C1-17C0A3E57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178" y="3894008"/>
            <a:ext cx="2486075" cy="2486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EB1812-D3F8-48DA-88C1-2117D3568FF0}"/>
              </a:ext>
            </a:extLst>
          </p:cNvPr>
          <p:cNvSpPr txBox="1"/>
          <p:nvPr/>
        </p:nvSpPr>
        <p:spPr>
          <a:xfrm>
            <a:off x="6489554" y="2410177"/>
            <a:ext cx="13773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X-derivative</a:t>
            </a:r>
            <a:endParaRPr lang="id-ID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53C70-82B9-4C97-AC32-3E6CE4C31946}"/>
              </a:ext>
            </a:extLst>
          </p:cNvPr>
          <p:cNvSpPr txBox="1"/>
          <p:nvPr/>
        </p:nvSpPr>
        <p:spPr>
          <a:xfrm>
            <a:off x="6484412" y="4967768"/>
            <a:ext cx="13773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Y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-derivative</a:t>
            </a:r>
            <a:endParaRPr lang="id-ID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4006E-50D4-474F-89C8-AB260D94AC26}"/>
              </a:ext>
            </a:extLst>
          </p:cNvPr>
          <p:cNvSpPr txBox="1"/>
          <p:nvPr/>
        </p:nvSpPr>
        <p:spPr>
          <a:xfrm>
            <a:off x="10519253" y="2410177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Magnitude</a:t>
            </a:r>
            <a:endParaRPr lang="id-ID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0F4C0-014F-4427-9143-362C35FB4C0D}"/>
              </a:ext>
            </a:extLst>
          </p:cNvPr>
          <p:cNvSpPr txBox="1"/>
          <p:nvPr/>
        </p:nvSpPr>
        <p:spPr>
          <a:xfrm>
            <a:off x="10548442" y="4967768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Orientation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27327827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862682"/>
          </a:xfrm>
        </p:spPr>
        <p:txBody>
          <a:bodyPr/>
          <a:lstStyle/>
          <a:p>
            <a:r>
              <a:rPr lang="en-US" dirty="0"/>
              <a:t>Orientation and</a:t>
            </a:r>
            <a:br>
              <a:rPr lang="en-US" dirty="0"/>
            </a:br>
            <a:r>
              <a:rPr lang="en-US" dirty="0"/>
              <a:t>Magnitude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3EC5A-0D9C-4FC6-B77E-8FDDF4D6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377" y="2537654"/>
            <a:ext cx="2779676" cy="27876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6272F9-FA56-4015-A0AA-BCC84BB3A26B}"/>
              </a:ext>
            </a:extLst>
          </p:cNvPr>
          <p:cNvSpPr txBox="1"/>
          <p:nvPr/>
        </p:nvSpPr>
        <p:spPr>
          <a:xfrm>
            <a:off x="659489" y="5325261"/>
            <a:ext cx="209345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685270-D510-44D1-AB8D-FEAAA0F7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3" y="1790038"/>
            <a:ext cx="4421037" cy="44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C742614-E661-4C38-933B-AE94ADE27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90" y="1790038"/>
            <a:ext cx="4421037" cy="44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13416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862684"/>
          </a:xfrm>
        </p:spPr>
        <p:txBody>
          <a:bodyPr/>
          <a:lstStyle/>
          <a:p>
            <a:r>
              <a:rPr lang="en-US" dirty="0"/>
              <a:t>Orientation and</a:t>
            </a:r>
            <a:br>
              <a:rPr lang="en-US" dirty="0"/>
            </a:br>
            <a:r>
              <a:rPr lang="en-US" dirty="0"/>
              <a:t>Magnitude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3EC5A-0D9C-4FC6-B77E-8FDDF4D694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377" y="2537656"/>
            <a:ext cx="2779676" cy="27876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6272F9-FA56-4015-A0AA-BCC84BB3A26B}"/>
              </a:ext>
            </a:extLst>
          </p:cNvPr>
          <p:cNvSpPr txBox="1"/>
          <p:nvPr/>
        </p:nvSpPr>
        <p:spPr>
          <a:xfrm>
            <a:off x="659489" y="5325263"/>
            <a:ext cx="209345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Original</a:t>
            </a:r>
            <a:endParaRPr lang="id-ID" sz="16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F2E06CA-AB7F-46C1-A4A9-7BDAB913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3" y="1790505"/>
            <a:ext cx="4421037" cy="44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F55C270-2F99-44FD-AC28-6AAFF1B78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90" y="1790504"/>
            <a:ext cx="4421036" cy="442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4963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Divide into Cells</a:t>
            </a:r>
            <a:endParaRPr lang="id-ID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832925-4BC4-4AE9-A3E7-9AED54CB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9" y="2168323"/>
            <a:ext cx="3386143" cy="33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02462C9-7EC2-49F3-AC48-F5F20597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11" y="2115591"/>
            <a:ext cx="3386144" cy="339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92B8375-4DFA-4B77-B131-89DDB2D8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344" y="2115590"/>
            <a:ext cx="3386144" cy="339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40129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Cell Orientation and Magnitude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DCF8DA1-C18C-4886-B07D-E4CC74DC4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49" y="2335953"/>
            <a:ext cx="3386145" cy="33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5D5F9C67-EDB6-4C3C-9E56-9E96DC49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39" y="2734500"/>
            <a:ext cx="2590479" cy="25951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3C16F8-3787-4665-AAC7-39A8FE453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682" y="1409836"/>
            <a:ext cx="2590479" cy="2324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8CB32-4629-460E-97FC-E1C05486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85" y="3890090"/>
            <a:ext cx="2590479" cy="232478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01E31E-7E10-4EC3-AB10-72FEB534EE57}"/>
              </a:ext>
            </a:extLst>
          </p:cNvPr>
          <p:cNvCxnSpPr>
            <a:cxnSpLocks/>
          </p:cNvCxnSpPr>
          <p:nvPr/>
        </p:nvCxnSpPr>
        <p:spPr>
          <a:xfrm flipV="1">
            <a:off x="2033588" y="2767750"/>
            <a:ext cx="2616776" cy="1628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A18F8-E2BB-48DB-8C24-2D82B15D4125}"/>
              </a:ext>
            </a:extLst>
          </p:cNvPr>
          <p:cNvCxnSpPr>
            <a:cxnSpLocks/>
          </p:cNvCxnSpPr>
          <p:nvPr/>
        </p:nvCxnSpPr>
        <p:spPr>
          <a:xfrm>
            <a:off x="2595563" y="5038725"/>
            <a:ext cx="2071776" cy="257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C79B5-4CA4-4663-AF83-3961BF1A1DE6}"/>
              </a:ext>
            </a:extLst>
          </p:cNvPr>
          <p:cNvSpPr/>
          <p:nvPr/>
        </p:nvSpPr>
        <p:spPr>
          <a:xfrm>
            <a:off x="2012476" y="4399837"/>
            <a:ext cx="602137" cy="6388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82F0C-70CB-4724-A0D5-8D1A63EAFC0F}"/>
              </a:ext>
            </a:extLst>
          </p:cNvPr>
          <p:cNvSpPr txBox="1"/>
          <p:nvPr/>
        </p:nvSpPr>
        <p:spPr>
          <a:xfrm>
            <a:off x="10519253" y="2410177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Magnitude</a:t>
            </a:r>
            <a:endParaRPr lang="id-ID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B48E10-9C0D-4E11-86E4-614F4F5BB61C}"/>
              </a:ext>
            </a:extLst>
          </p:cNvPr>
          <p:cNvSpPr txBox="1"/>
          <p:nvPr/>
        </p:nvSpPr>
        <p:spPr>
          <a:xfrm>
            <a:off x="10548442" y="4967768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Orientation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51576143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Bin Into Histogram</a:t>
            </a:r>
            <a:endParaRPr lang="id-ID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CD20838-2070-4BD1-8510-AB202045D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15" y="3751490"/>
            <a:ext cx="1950608" cy="195411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8F0C8A-F292-45E9-9E83-EFA0BE1E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558" y="3261647"/>
            <a:ext cx="3220309" cy="1858934"/>
          </a:xfrm>
          <a:prstGeom prst="rect">
            <a:avLst/>
          </a:prstGeom>
        </p:spPr>
      </p:pic>
      <p:pic>
        <p:nvPicPr>
          <p:cNvPr id="19" name="Picture 18" descr="A picture containing device, meter&#10;&#10;Description automatically generated">
            <a:extLst>
              <a:ext uri="{FF2B5EF4-FFF2-40B4-BE49-F238E27FC236}">
                <a16:creationId xmlns:a16="http://schemas.microsoft.com/office/drawing/2014/main" id="{22C5B8FE-727E-4545-A3F2-D350869A1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14" y="1963986"/>
            <a:ext cx="3357410" cy="1793535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C3145B9-5EE7-4C93-84B9-1978D1B69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49" y="2335953"/>
            <a:ext cx="3386145" cy="339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F0656D2-E0A8-4199-9C4D-88DFF62CC38B}"/>
              </a:ext>
            </a:extLst>
          </p:cNvPr>
          <p:cNvSpPr/>
          <p:nvPr/>
        </p:nvSpPr>
        <p:spPr>
          <a:xfrm>
            <a:off x="7633766" y="4142773"/>
            <a:ext cx="471949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7191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Example</a:t>
            </a:r>
            <a:endParaRPr lang="id-ID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7D00071-B662-4341-8EC1-8CDFC467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76" y="2194808"/>
            <a:ext cx="7894031" cy="33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7826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art 1: Features and Detectors</a:t>
            </a:r>
          </a:p>
          <a:p>
            <a:pPr lvl="1"/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Harris Corner Detector, Image Pyramid</a:t>
            </a:r>
          </a:p>
          <a:p>
            <a:r>
              <a:rPr lang="en-US" dirty="0"/>
              <a:t>Part 2: Feature Descriptors</a:t>
            </a:r>
          </a:p>
          <a:p>
            <a:pPr lvl="1"/>
            <a:r>
              <a:rPr lang="en-US" dirty="0"/>
              <a:t>HOG, Blob Detector, and SIFT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Allocation Example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A51E3-2AF8-4D04-8DFE-E1257AD5E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4" y="2151968"/>
            <a:ext cx="5348664" cy="3785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1D91DE-9CE2-4E7F-BAFD-5327CEF8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31" y="2151967"/>
            <a:ext cx="5348664" cy="37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650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1DA30593-8C22-4D70-8133-64A38C5352E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993872" y="1978024"/>
                <a:ext cx="6595725" cy="4057015"/>
              </a:xfrm>
            </p:spPr>
            <p:txBody>
              <a:bodyPr/>
              <a:lstStyle/>
              <a:p>
                <a:r>
                  <a:rPr lang="en-US" dirty="0"/>
                  <a:t>Option 1: Divide v by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 </a:t>
                </a:r>
                <a:br>
                  <a:rPr lang="en-US" dirty="0"/>
                </a:br>
                <a:r>
                  <a:rPr lang="en-US" dirty="0"/>
                  <a:t>(Euclidean norm)</a:t>
                </a:r>
              </a:p>
              <a:p>
                <a:r>
                  <a:rPr lang="en-US" dirty="0"/>
                  <a:t>Option 2: Divide v by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 (sum of all absolute values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Option 3:  Divide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by 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</a:t>
                </a:r>
                <a:br>
                  <a:rPr lang="en-US" dirty="0"/>
                </a:br>
                <a:r>
                  <a:rPr lang="en-US" dirty="0"/>
                  <a:t>Clip any value over 0.2</a:t>
                </a:r>
                <a:br>
                  <a:rPr lang="en-US" dirty="0"/>
                </a:br>
                <a:r>
                  <a:rPr lang="en-US" dirty="0"/>
                  <a:t>Renormalize by dividing again by its Euclidean norm.</a:t>
                </a:r>
                <a:endParaRPr lang="id-ID" sz="240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1DA30593-8C22-4D70-8133-64A38C535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993872" y="1978024"/>
                <a:ext cx="6595725" cy="4057015"/>
              </a:xfrm>
              <a:blipFill>
                <a:blip r:embed="rId2"/>
                <a:stretch>
                  <a:fillRect t="-1051" r="-175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4. Normalize Blocks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F9FEA4-F672-4341-89C1-80B33926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4" y="2129359"/>
            <a:ext cx="3962568" cy="396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A3B4B4-4176-4EB5-AA55-28A953675D6F}"/>
              </a:ext>
            </a:extLst>
          </p:cNvPr>
          <p:cNvSpPr/>
          <p:nvPr/>
        </p:nvSpPr>
        <p:spPr>
          <a:xfrm>
            <a:off x="709184" y="2214433"/>
            <a:ext cx="777240" cy="777240"/>
          </a:xfrm>
          <a:prstGeom prst="rect">
            <a:avLst/>
          </a:prstGeom>
          <a:noFill/>
          <a:ln w="57150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E8F3C-7832-4A00-B9C1-14EA9885949F}"/>
              </a:ext>
            </a:extLst>
          </p:cNvPr>
          <p:cNvSpPr/>
          <p:nvPr/>
        </p:nvSpPr>
        <p:spPr>
          <a:xfrm>
            <a:off x="1097804" y="2214433"/>
            <a:ext cx="777240" cy="77724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6952C-AB4E-4243-ADD6-5223C6AC956D}"/>
              </a:ext>
            </a:extLst>
          </p:cNvPr>
          <p:cNvSpPr/>
          <p:nvPr/>
        </p:nvSpPr>
        <p:spPr>
          <a:xfrm>
            <a:off x="1486424" y="2214433"/>
            <a:ext cx="777240" cy="777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7042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1DA30593-8C22-4D70-8133-64A38C5352E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771505" y="1978024"/>
                <a:ext cx="6818092" cy="4057015"/>
              </a:xfrm>
            </p:spPr>
            <p:txBody>
              <a:bodyPr/>
              <a:lstStyle/>
              <a:p>
                <a:pPr>
                  <a:tabLst>
                    <a:tab pos="2178050" algn="l"/>
                  </a:tabLst>
                </a:pPr>
                <a:r>
                  <a:rPr lang="en-US" dirty="0"/>
                  <a:t>Input 	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220×220</m:t>
                        </m:r>
                      </m:e>
                    </m:d>
                  </m:oMath>
                </a14:m>
                <a:r>
                  <a:rPr lang="en-US" dirty="0"/>
                  <a:t> pixels</a:t>
                </a:r>
              </a:p>
              <a:p>
                <a:pPr>
                  <a:tabLst>
                    <a:tab pos="2178050" algn="l"/>
                  </a:tabLst>
                </a:pPr>
                <a:r>
                  <a:rPr lang="en-US" dirty="0"/>
                  <a:t>Cells 	= @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8×8</m:t>
                        </m:r>
                      </m:e>
                    </m:d>
                  </m:oMath>
                </a14:m>
                <a:r>
                  <a:rPr lang="en-US" dirty="0"/>
                  <a:t> pixels</a:t>
                </a:r>
              </a:p>
              <a:p>
                <a:pPr marL="0" indent="0">
                  <a:buNone/>
                  <a:tabLst>
                    <a:tab pos="2178050" algn="l"/>
                  </a:tabLst>
                </a:pPr>
                <a:r>
                  <a:rPr lang="en-US" dirty="0"/>
                  <a:t>	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27×27</m:t>
                        </m:r>
                      </m:e>
                    </m:d>
                  </m:oMath>
                </a14:m>
                <a:r>
                  <a:rPr lang="en-US" dirty="0"/>
                  <a:t> cells</a:t>
                </a:r>
              </a:p>
              <a:p>
                <a:pPr>
                  <a:tabLst>
                    <a:tab pos="2178050" algn="l"/>
                  </a:tabLst>
                </a:pPr>
                <a:r>
                  <a:rPr lang="en-US" dirty="0"/>
                  <a:t>Blocks	= @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2×2</m:t>
                        </m:r>
                      </m:e>
                    </m:d>
                  </m:oMath>
                </a14:m>
                <a:r>
                  <a:rPr lang="en-US" b="0" dirty="0"/>
                  <a:t> cells</a:t>
                </a:r>
              </a:p>
              <a:p>
                <a:pPr marL="0" indent="0">
                  <a:buNone/>
                  <a:tabLst>
                    <a:tab pos="2178050" algn="l"/>
                  </a:tabLst>
                </a:pPr>
                <a:r>
                  <a:rPr lang="en-US" dirty="0"/>
                  <a:t>	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26×26</m:t>
                        </m:r>
                      </m:e>
                    </m:d>
                  </m:oMath>
                </a14:m>
                <a:r>
                  <a:rPr lang="en-US" dirty="0"/>
                  <a:t> blocks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1DA30593-8C22-4D70-8133-64A38C535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771505" y="1978024"/>
                <a:ext cx="6818092" cy="4057015"/>
              </a:xfrm>
              <a:blipFill>
                <a:blip r:embed="rId2"/>
                <a:stretch>
                  <a:fillRect t="-105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HOG Results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9AB6E05-E890-4929-8662-5388477C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" y="2038010"/>
            <a:ext cx="4053753" cy="406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2853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1DA30593-8C22-4D70-8133-64A38C5352E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771506" y="1978024"/>
                <a:ext cx="6999316" cy="4057015"/>
              </a:xfrm>
            </p:spPr>
            <p:txBody>
              <a:bodyPr/>
              <a:lstStyle/>
              <a:p>
                <a:pPr>
                  <a:tabLst>
                    <a:tab pos="2178050" algn="l"/>
                  </a:tabLst>
                </a:pPr>
                <a:r>
                  <a:rPr lang="en-US" dirty="0"/>
                  <a:t>Input 	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220×220</m:t>
                        </m:r>
                      </m:e>
                    </m:d>
                  </m:oMath>
                </a14:m>
                <a:r>
                  <a:rPr lang="en-US" dirty="0"/>
                  <a:t> pixels</a:t>
                </a:r>
              </a:p>
              <a:p>
                <a:pPr>
                  <a:tabLst>
                    <a:tab pos="2178050" algn="l"/>
                  </a:tabLst>
                </a:pPr>
                <a:r>
                  <a:rPr lang="en-US" dirty="0"/>
                  <a:t>Cells 	= @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8×8</m:t>
                        </m:r>
                      </m:e>
                    </m:d>
                  </m:oMath>
                </a14:m>
                <a:r>
                  <a:rPr lang="en-US" dirty="0"/>
                  <a:t> pixels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27×27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tabLst>
                    <a:tab pos="2178050" algn="l"/>
                  </a:tabLst>
                </a:pPr>
                <a:r>
                  <a:rPr lang="en-US" dirty="0"/>
                  <a:t>Blocks	= @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2×2</m:t>
                        </m:r>
                      </m:e>
                    </m:d>
                  </m:oMath>
                </a14:m>
                <a:r>
                  <a:rPr lang="en-US" b="0" dirty="0"/>
                  <a:t> cells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26×26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tabLst>
                    <a:tab pos="2178050" algn="l"/>
                  </a:tabLst>
                </a:pPr>
                <a:r>
                  <a:rPr lang="en-US" dirty="0"/>
                  <a:t>Hist/cell	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[9×1]</m:t>
                    </m:r>
                  </m:oMath>
                </a14:m>
                <a:r>
                  <a:rPr lang="en-US" dirty="0"/>
                  <a:t> vectors</a:t>
                </a:r>
              </a:p>
              <a:p>
                <a:pPr>
                  <a:tabLst>
                    <a:tab pos="2178050" algn="l"/>
                  </a:tabLst>
                </a:pPr>
                <a:r>
                  <a:rPr lang="en-US" dirty="0"/>
                  <a:t>Hist/block	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4∗[9×1]</m:t>
                    </m:r>
                  </m:oMath>
                </a14:m>
                <a:r>
                  <a:rPr lang="en-US" dirty="0"/>
                  <a:t> vectors</a:t>
                </a:r>
                <a:br>
                  <a:rPr lang="en-US" dirty="0"/>
                </a:br>
                <a:r>
                  <a:rPr lang="en-US" dirty="0"/>
                  <a:t>	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36×1</m:t>
                        </m:r>
                      </m:e>
                    </m:d>
                  </m:oMath>
                </a14:m>
                <a:r>
                  <a:rPr lang="en-US" dirty="0"/>
                  <a:t> feature dimension</a:t>
                </a:r>
              </a:p>
              <a:p>
                <a:pPr>
                  <a:tabLst>
                    <a:tab pos="2178050" algn="l"/>
                  </a:tabLst>
                </a:pPr>
                <a:r>
                  <a:rPr lang="en-US" dirty="0"/>
                  <a:t>Features	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26×26×36</m:t>
                        </m:r>
                      </m:e>
                    </m:d>
                  </m:oMath>
                </a14:m>
                <a:r>
                  <a:rPr lang="en-US" dirty="0"/>
                  <a:t> features</a:t>
                </a:r>
                <a:endParaRPr lang="id-ID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1DA30593-8C22-4D70-8133-64A38C5352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771506" y="1978024"/>
                <a:ext cx="6999316" cy="4057015"/>
              </a:xfrm>
              <a:blipFill>
                <a:blip r:embed="rId2"/>
                <a:stretch>
                  <a:fillRect t="-1051" b="-465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HOG Results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4BD03A-D484-4377-990B-ECA2DC56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" y="2038010"/>
            <a:ext cx="4053753" cy="406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20858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HOG Results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3AD68B-F518-47DA-8338-7835B1AB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977657"/>
            <a:ext cx="86391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4734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6C3423-60E8-48E4-86C2-F052113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HOG Results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590D04D-FADA-4543-B9F9-48BDC72A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977657"/>
            <a:ext cx="863917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5658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Histograms of Oriented Gradients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1D4CB-8241-4EF7-8BA9-1B2338CD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29" y="2123227"/>
            <a:ext cx="10745525" cy="3884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735A3-AAE6-4545-9E89-52A5A67D84C6}"/>
              </a:ext>
            </a:extLst>
          </p:cNvPr>
          <p:cNvSpPr txBox="1"/>
          <p:nvPr/>
        </p:nvSpPr>
        <p:spPr>
          <a:xfrm>
            <a:off x="3320669" y="5975213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Magnitude</a:t>
            </a:r>
            <a:endParaRPr lang="id-ID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B3D50-84F3-4104-8C3F-B5887613F026}"/>
              </a:ext>
            </a:extLst>
          </p:cNvPr>
          <p:cNvSpPr txBox="1"/>
          <p:nvPr/>
        </p:nvSpPr>
        <p:spPr>
          <a:xfrm>
            <a:off x="5450202" y="5975213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Orientation</a:t>
            </a:r>
            <a:endParaRPr lang="id-ID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FCB6C-F901-4C1E-B38D-7AD7D5FE0B32}"/>
              </a:ext>
            </a:extLst>
          </p:cNvPr>
          <p:cNvSpPr txBox="1"/>
          <p:nvPr/>
        </p:nvSpPr>
        <p:spPr>
          <a:xfrm>
            <a:off x="1191135" y="5975213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Input</a:t>
            </a:r>
            <a:endParaRPr lang="id-ID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2738D-8396-4554-962D-EC65859EB762}"/>
              </a:ext>
            </a:extLst>
          </p:cNvPr>
          <p:cNvSpPr txBox="1"/>
          <p:nvPr/>
        </p:nvSpPr>
        <p:spPr>
          <a:xfrm>
            <a:off x="7579735" y="5975213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Cells</a:t>
            </a:r>
            <a:endParaRPr lang="id-ID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C722A-5ED5-4260-A52C-7DC572E65FF5}"/>
              </a:ext>
            </a:extLst>
          </p:cNvPr>
          <p:cNvSpPr txBox="1"/>
          <p:nvPr/>
        </p:nvSpPr>
        <p:spPr>
          <a:xfrm>
            <a:off x="9709269" y="5975213"/>
            <a:ext cx="14151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Histograms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41117462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Histograms of Oriented Gradients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EBA1C-8039-4496-9432-2F6F7EBB64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58" t="8775" r="8919" b="12870"/>
          <a:stretch/>
        </p:blipFill>
        <p:spPr>
          <a:xfrm>
            <a:off x="1784555" y="1977657"/>
            <a:ext cx="8622890" cy="42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62406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CE02CDB-B8CE-4AA0-8D4D-A963146DE90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2300" dirty="0">
                    <a:solidFill>
                      <a:srgbClr val="C00000"/>
                    </a:solidFill>
                  </a:rPr>
                  <a:t>Extract</a:t>
                </a:r>
                <a:r>
                  <a:rPr lang="en-US" sz="2300" dirty="0"/>
                  <a:t> a square window (called “block”) of some size </a:t>
                </a:r>
                <a:br>
                  <a:rPr lang="en-US" sz="2300" dirty="0"/>
                </a:br>
                <a:r>
                  <a:rPr lang="en-US" sz="2300" dirty="0"/>
                  <a:t>around the pixel location of interest.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2300" dirty="0">
                    <a:solidFill>
                      <a:srgbClr val="C00000"/>
                    </a:solidFill>
                  </a:rPr>
                  <a:t>Divide</a:t>
                </a:r>
                <a:r>
                  <a:rPr lang="en-US" sz="2300" dirty="0"/>
                  <a:t> block into a square grid of sub blocks (called “cells”) 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2300" dirty="0">
                    <a:solidFill>
                      <a:srgbClr val="C00000"/>
                    </a:solidFill>
                  </a:rPr>
                  <a:t>Compute</a:t>
                </a:r>
                <a:r>
                  <a:rPr lang="en-US" sz="2300" dirty="0"/>
                  <a:t> orientation histogram of each cell.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2300" dirty="0">
                    <a:solidFill>
                      <a:srgbClr val="C00000"/>
                    </a:solidFill>
                  </a:rPr>
                  <a:t>Concatenate</a:t>
                </a:r>
                <a:r>
                  <a:rPr lang="en-US" sz="2300" dirty="0"/>
                  <a:t> all cells histograms.</a:t>
                </a:r>
              </a:p>
              <a:p>
                <a:pPr marL="457200" indent="-457200">
                  <a:buSzPct val="100000"/>
                  <a:buFont typeface="+mj-lt"/>
                  <a:buAutoNum type="arabicPeriod"/>
                </a:pPr>
                <a:r>
                  <a:rPr lang="en-US" sz="2300" dirty="0">
                    <a:solidFill>
                      <a:srgbClr val="C00000"/>
                    </a:solidFill>
                  </a:rPr>
                  <a:t>Normalize</a:t>
                </a: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300" dirty="0"/>
                  <a:t> using one of the three options described previously.</a:t>
                </a:r>
                <a:endParaRPr lang="id-ID" sz="23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CE02CDB-B8CE-4AA0-8D4D-A963146DE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769"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TL;DR - Histograms of Oriented Gradients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7197616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23"/>
              </p:nvPr>
            </p:nvSpPr>
            <p:spPr>
              <a:xfrm>
                <a:off x="499769" y="2009551"/>
                <a:ext cx="5380567" cy="4002313"/>
              </a:xfrm>
            </p:spPr>
            <p:txBody>
              <a:bodyPr/>
              <a:lstStyle/>
              <a:p>
                <a:r>
                  <a:rPr lang="en-US" dirty="0"/>
                  <a:t>Angles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180]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360]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</a:t>
                </a:r>
                <a:r>
                  <a:rPr lang="en-US" dirty="0" err="1"/>
                  <a:t>Dalal</a:t>
                </a:r>
                <a:r>
                  <a:rPr lang="en-US" dirty="0"/>
                  <a:t> &amp; </a:t>
                </a:r>
                <a:r>
                  <a:rPr lang="en-US" dirty="0" err="1"/>
                  <a:t>Triggs</a:t>
                </a:r>
                <a:r>
                  <a:rPr lang="en-US" dirty="0"/>
                  <a:t> paper, a range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180]</m:t>
                    </m:r>
                  </m:oMath>
                </a14:m>
                <a:r>
                  <a:rPr lang="en-US" dirty="0"/>
                  <a:t> degrees is used</a:t>
                </a:r>
              </a:p>
              <a:p>
                <a:pPr lvl="1"/>
                <a:r>
                  <a:rPr lang="en-US" dirty="0"/>
                  <a:t>In that example, HOGs are used </a:t>
                </a:r>
                <a:br>
                  <a:rPr lang="en-US" dirty="0"/>
                </a:br>
                <a:r>
                  <a:rPr lang="en-US" dirty="0"/>
                  <a:t>for detection of pedestrians.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Number of orientation bins.</a:t>
                </a:r>
              </a:p>
              <a:p>
                <a:pPr lvl="1"/>
                <a:r>
                  <a:rPr lang="en-US" dirty="0"/>
                  <a:t>Usually 9 bins, </a:t>
                </a:r>
              </a:p>
              <a:p>
                <a:pPr lvl="1"/>
                <a:r>
                  <a:rPr lang="en-US" dirty="0"/>
                  <a:t>each bin covering 20 degrees.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3"/>
              </p:nvPr>
            </p:nvSpPr>
            <p:spPr>
              <a:xfrm>
                <a:off x="499769" y="2009551"/>
                <a:ext cx="5380567" cy="4002313"/>
              </a:xfrm>
              <a:blipFill>
                <a:blip r:embed="rId2"/>
                <a:stretch>
                  <a:fillRect t="-1067" r="-1586" b="-76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91A72D-3A04-4DEC-BA7B-05639BA7003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r>
              <a:rPr lang="en-US" dirty="0"/>
              <a:t>Cell size.</a:t>
            </a:r>
          </a:p>
          <a:p>
            <a:pPr lvl="1"/>
            <a:r>
              <a:rPr lang="en-US" dirty="0"/>
              <a:t>Cells of size 8x8 pixels </a:t>
            </a:r>
            <a:br>
              <a:rPr lang="en-US" dirty="0"/>
            </a:br>
            <a:r>
              <a:rPr lang="en-US" dirty="0"/>
              <a:t>are often used.</a:t>
            </a:r>
          </a:p>
          <a:p>
            <a:r>
              <a:rPr lang="en-US" dirty="0"/>
              <a:t>Block size.</a:t>
            </a:r>
          </a:p>
          <a:p>
            <a:pPr lvl="1"/>
            <a:r>
              <a:rPr lang="en-US" dirty="0"/>
              <a:t>Blocks of size 2x2 cells </a:t>
            </a:r>
            <a:br>
              <a:rPr lang="en-US" dirty="0"/>
            </a:br>
            <a:r>
              <a:rPr lang="en-US" dirty="0"/>
              <a:t>(16x16 pixels) are often used.</a:t>
            </a:r>
          </a:p>
          <a:p>
            <a:r>
              <a:rPr lang="en-US" dirty="0"/>
              <a:t>Feature Dimension</a:t>
            </a:r>
          </a:p>
          <a:p>
            <a:pPr lvl="1"/>
            <a:r>
              <a:rPr lang="en-US" dirty="0"/>
              <a:t>36 dimension</a:t>
            </a:r>
            <a:br>
              <a:rPr lang="en-US" dirty="0"/>
            </a:br>
            <a:r>
              <a:rPr lang="en-US" dirty="0"/>
              <a:t>(4 cells * 9 orientation bins.)</a:t>
            </a:r>
          </a:p>
          <a:p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 dirty="0"/>
              <a:t>HOG Hyperparameters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1506670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Histogram of Oriented Gradients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86276860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Effect of cell size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6D94E-9596-48D2-A84C-E4457A13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94" y="3429000"/>
            <a:ext cx="2371757" cy="16459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103BC-C39A-4FC4-BF8C-156BCED6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69" y="2173942"/>
            <a:ext cx="274319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0B389D-9EFA-4CC6-93A2-BC63253A3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670" y="4480268"/>
            <a:ext cx="2743198" cy="16459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0E47C-9977-4AFB-BB37-C577758F9B79}"/>
              </a:ext>
            </a:extLst>
          </p:cNvPr>
          <p:cNvSpPr txBox="1"/>
          <p:nvPr/>
        </p:nvSpPr>
        <p:spPr>
          <a:xfrm>
            <a:off x="8344057" y="2917285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10x10 cells</a:t>
            </a:r>
            <a:endParaRPr lang="id-ID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56214-B299-4DF1-885C-7831C7D79386}"/>
              </a:ext>
            </a:extLst>
          </p:cNvPr>
          <p:cNvSpPr txBox="1"/>
          <p:nvPr/>
        </p:nvSpPr>
        <p:spPr>
          <a:xfrm>
            <a:off x="8344057" y="5133950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0x20 cells</a:t>
            </a:r>
            <a:endParaRPr lang="id-ID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A6ACE-6FE3-4F8C-94CE-55F41966D677}"/>
              </a:ext>
            </a:extLst>
          </p:cNvPr>
          <p:cNvSpPr txBox="1"/>
          <p:nvPr/>
        </p:nvSpPr>
        <p:spPr>
          <a:xfrm>
            <a:off x="3306829" y="5117073"/>
            <a:ext cx="120328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input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9139817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Blob Detector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7173251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Derivatives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E12C5-E6F5-455D-B36A-FC6CBFC2C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14" y="425875"/>
            <a:ext cx="5720252" cy="5805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498FB-517C-42AD-AEC7-94DD2C83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6" y="2331174"/>
            <a:ext cx="2134531" cy="1542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D78E89-9B0B-447D-A7E1-E8D46597E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013" y="2909412"/>
            <a:ext cx="2234057" cy="23942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A2BFFF-8545-40F4-A943-9E1A2F1F0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598" y="4193233"/>
            <a:ext cx="3041725" cy="13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8915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6C424-B23D-4791-8FE8-95084CB86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04" y="1331585"/>
            <a:ext cx="9046592" cy="48981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Gaussian Derivatives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1142696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6B72D3-1DFB-4CFC-BE37-BC14803D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23" y="1657037"/>
            <a:ext cx="7515938" cy="47125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Laplacian of Gaussian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109597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Recall: Edge Detection with Laplacian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46C607-3802-4BF2-8D40-B93182A45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14" y="1977657"/>
            <a:ext cx="8281971" cy="42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3311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AE99F4F-634F-48B7-A76B-42B06B8C3A9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Edge: zero-crossing</a:t>
            </a:r>
          </a:p>
          <a:p>
            <a:r>
              <a:rPr lang="en-US" sz="2000" dirty="0"/>
              <a:t>Blob: superposition of zero-crossing</a:t>
            </a:r>
          </a:p>
          <a:p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Blob Detection with Laplacian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98684-4755-4DBA-8A27-8CCC560C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44" y="3144461"/>
            <a:ext cx="10710687" cy="27224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A739D5-174F-42E1-B8BA-189B8CDBF37F}"/>
              </a:ext>
            </a:extLst>
          </p:cNvPr>
          <p:cNvSpPr txBox="1"/>
          <p:nvPr/>
        </p:nvSpPr>
        <p:spPr>
          <a:xfrm>
            <a:off x="9329412" y="5861343"/>
            <a:ext cx="1582798" cy="369332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/>
              <a:t>Maxima</a:t>
            </a:r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F51077-57DF-4098-BD10-678E41ED6D64}"/>
              </a:ext>
            </a:extLst>
          </p:cNvPr>
          <p:cNvSpPr txBox="1"/>
          <p:nvPr/>
        </p:nvSpPr>
        <p:spPr>
          <a:xfrm>
            <a:off x="756068" y="5844492"/>
            <a:ext cx="487918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Remember: we can scale signal or filter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22062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AE99F4F-634F-48B7-A76B-42B06B8C3A9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Given binary circle and Laplacian filter of scale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r>
                  <a:rPr lang="en-US" sz="2000" dirty="0"/>
                  <a:t>we can compute the response as a function of the scale.</a:t>
                </a:r>
                <a:endParaRPr lang="id-ID" sz="20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AE99F4F-634F-48B7-A76B-42B06B8C3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Scale Selection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FFD44-C0EB-4907-87CE-F2DD1F44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095" y="2869555"/>
            <a:ext cx="8719809" cy="342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737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“Blob” detector </a:t>
            </a:r>
            <a:br>
              <a:rPr lang="en-US" sz="2000" dirty="0"/>
            </a:br>
            <a:r>
              <a:rPr lang="en-US" sz="2000" dirty="0"/>
              <a:t>is common </a:t>
            </a:r>
            <a:br>
              <a:rPr lang="en-US" sz="2000" dirty="0"/>
            </a:br>
            <a:r>
              <a:rPr lang="en-US" sz="2000" dirty="0"/>
              <a:t>for corners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Scale Selection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0759971-C516-46D7-AB2E-64F510C5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732" y="1294446"/>
            <a:ext cx="4421037" cy="506114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C91014-DA0A-44B5-B5E4-DAB7DC22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212" y="1294445"/>
            <a:ext cx="1874798" cy="42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08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AE99F4F-634F-48B7-A76B-42B06B8C3A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200" dirty="0"/>
              <a:t>Characteristic scale of a blob is the scale that produces the maximum response</a:t>
            </a:r>
            <a:endParaRPr lang="id-ID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Characteristic Scale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C5354-259F-4A24-918B-826101E5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13" y="2893245"/>
            <a:ext cx="5723973" cy="31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7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68B8BF-C215-4557-9E14-442E12589C0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261671" y="2009775"/>
            <a:ext cx="7554359" cy="40259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8559645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525AF1F-8134-43EB-89F8-282E54EF9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199864"/>
          </a:xfrm>
        </p:spPr>
        <p:txBody>
          <a:bodyPr/>
          <a:lstStyle/>
          <a:p>
            <a:r>
              <a:rPr lang="en-US" sz="1800" dirty="0"/>
              <a:t>Another detector (has some nice properties)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Find maxima and minima of blob filter response in scale and space</a:t>
            </a:r>
            <a:endParaRPr lang="id-ID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Blob Detection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653F48-5FDB-42AB-ACC5-94B72EE1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81" y="2452980"/>
            <a:ext cx="4532907" cy="3267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BADCC9-C688-40C6-9919-FAE69DFA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02" y="2452980"/>
            <a:ext cx="4532907" cy="3267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87AF5-ABA4-497D-89D9-ABCA39C6D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479" y="3840117"/>
            <a:ext cx="502024" cy="493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0A8617-B3B3-4523-BA3E-66D578FC6B31}"/>
              </a:ext>
            </a:extLst>
          </p:cNvPr>
          <p:cNvSpPr txBox="1"/>
          <p:nvPr/>
        </p:nvSpPr>
        <p:spPr>
          <a:xfrm>
            <a:off x="8588228" y="5410865"/>
            <a:ext cx="1582798" cy="369332"/>
          </a:xfrm>
          <a:prstGeom prst="rect">
            <a:avLst/>
          </a:prstGeom>
          <a:ln w="28575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/>
              <a:t>Maxima</a:t>
            </a:r>
            <a:endParaRPr lang="id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0AC84D-E363-4DBC-A86D-90393668FF6A}"/>
              </a:ext>
            </a:extLst>
          </p:cNvPr>
          <p:cNvSpPr txBox="1"/>
          <p:nvPr/>
        </p:nvSpPr>
        <p:spPr>
          <a:xfrm>
            <a:off x="8556329" y="2410448"/>
            <a:ext cx="1582798" cy="369332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/>
              <a:t>Minima</a:t>
            </a:r>
            <a:endParaRPr lang="id-ID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FF4AD-4F78-4A43-BA8C-6D85129C248F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8179525" y="2595114"/>
            <a:ext cx="376804" cy="1109610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4E03E7-931C-4FFF-9F33-3125BCA1BCF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139127" y="2595114"/>
            <a:ext cx="251969" cy="934894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6">
            <a:extLst>
              <a:ext uri="{FF2B5EF4-FFF2-40B4-BE49-F238E27FC236}">
                <a16:creationId xmlns:a16="http://schemas.microsoft.com/office/drawing/2014/main" id="{80C6A4C3-E44D-4EA6-85B2-51BFDD9919CA}"/>
              </a:ext>
            </a:extLst>
          </p:cNvPr>
          <p:cNvCxnSpPr>
            <a:cxnSpLocks/>
            <a:stCxn id="14" idx="3"/>
          </p:cNvCxnSpPr>
          <p:nvPr/>
        </p:nvCxnSpPr>
        <p:spPr>
          <a:xfrm flipH="1" flipV="1">
            <a:off x="9788698" y="5160132"/>
            <a:ext cx="382328" cy="435399"/>
          </a:xfrm>
          <a:prstGeom prst="curvedConnector4">
            <a:avLst>
              <a:gd name="adj1" fmla="val -59792"/>
              <a:gd name="adj2" fmla="val 80974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6">
            <a:extLst>
              <a:ext uri="{FF2B5EF4-FFF2-40B4-BE49-F238E27FC236}">
                <a16:creationId xmlns:a16="http://schemas.microsoft.com/office/drawing/2014/main" id="{05B301F7-6565-44B2-A2EE-5417F5320941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H="1">
            <a:off x="8588228" y="5181349"/>
            <a:ext cx="101660" cy="414182"/>
          </a:xfrm>
          <a:prstGeom prst="curvedConnector4">
            <a:avLst>
              <a:gd name="adj1" fmla="val -224867"/>
              <a:gd name="adj2" fmla="val 108232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572942-678E-441F-AC9F-4D086F351CD7}"/>
                  </a:ext>
                </a:extLst>
              </p:cNvPr>
              <p:cNvSpPr txBox="1"/>
              <p:nvPr/>
            </p:nvSpPr>
            <p:spPr>
              <a:xfrm>
                <a:off x="5475255" y="376348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572942-678E-441F-AC9F-4D086F351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255" y="3763481"/>
                <a:ext cx="51407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9E8C48-ED32-4B31-AA3C-A3E133A1D635}"/>
                  </a:ext>
                </a:extLst>
              </p:cNvPr>
              <p:cNvSpPr txBox="1"/>
              <p:nvPr/>
            </p:nvSpPr>
            <p:spPr>
              <a:xfrm>
                <a:off x="6615623" y="376348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9E8C48-ED32-4B31-AA3C-A3E133A1D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23" y="3763481"/>
                <a:ext cx="51407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1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AE99F4F-634F-48B7-A76B-42B06B8C3A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3" y="2147777"/>
            <a:ext cx="6179251" cy="3887898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Convolve image with scale normalized Laplacian at several scales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/>
              <a:t>Find maxima of squared Laplacian response in scale space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Scale-space Blob Detector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AB3B38-9754-4894-9AF7-AEF25BC8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81" y="1903123"/>
            <a:ext cx="4167769" cy="38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26478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491842"/>
          </a:xfrm>
        </p:spPr>
        <p:txBody>
          <a:bodyPr/>
          <a:lstStyle/>
          <a:p>
            <a:r>
              <a:rPr lang="en-US" dirty="0"/>
              <a:t>Scale-space </a:t>
            </a:r>
            <a:br>
              <a:rPr lang="en-US" dirty="0"/>
            </a:br>
            <a:r>
              <a:rPr lang="en-US" dirty="0"/>
              <a:t>Blob Detector: </a:t>
            </a:r>
            <a:br>
              <a:rPr lang="en-US" dirty="0"/>
            </a:br>
            <a:r>
              <a:rPr lang="en-US" dirty="0"/>
              <a:t>Example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8D9DB8C-7105-4D32-B040-54740043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28" y="1336418"/>
            <a:ext cx="6172643" cy="48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4486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491842"/>
          </a:xfrm>
        </p:spPr>
        <p:txBody>
          <a:bodyPr/>
          <a:lstStyle/>
          <a:p>
            <a:r>
              <a:rPr lang="en-US"/>
              <a:t>Scale-space </a:t>
            </a:r>
            <a:br>
              <a:rPr lang="en-US"/>
            </a:br>
            <a:r>
              <a:rPr lang="en-US"/>
              <a:t>Blob Detector: </a:t>
            </a:r>
            <a:br>
              <a:rPr lang="en-US"/>
            </a:br>
            <a:r>
              <a:rPr lang="en-US"/>
              <a:t>Example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B575EE-1A5E-4BF1-9592-B7EDC404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32" y="1336418"/>
            <a:ext cx="6562164" cy="470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935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491842"/>
          </a:xfrm>
        </p:spPr>
        <p:txBody>
          <a:bodyPr/>
          <a:lstStyle/>
          <a:p>
            <a:r>
              <a:rPr lang="en-US"/>
              <a:t>Scale-space </a:t>
            </a:r>
            <a:br>
              <a:rPr lang="en-US"/>
            </a:br>
            <a:r>
              <a:rPr lang="en-US"/>
              <a:t>Blob Detector: </a:t>
            </a:r>
            <a:br>
              <a:rPr lang="en-US"/>
            </a:br>
            <a:r>
              <a:rPr lang="en-US"/>
              <a:t>Example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02071" y="6410327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EAACF1-BB72-4FB9-96CA-2F285B93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FAF101-BDCC-4926-9FFF-B6A48C80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90D0A0-6BCC-455D-A4E5-8401FA2F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7DC1D9-D6DE-4707-A630-E75C8EAE7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C2D7B0-8553-44A3-A7DD-E5F857D47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A58D28-6271-4DC1-A11D-4F8FD2718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4B708F-CCC4-48C6-85B2-9FF02B489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9A1C66-3D8E-46B3-8152-3D90BB7967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85ABA8-C5BF-413C-9C45-1407FB2D3C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7BC8B9-0783-4B7F-92B1-C54270A38A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9232" y="1336418"/>
            <a:ext cx="6565392" cy="53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9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491842"/>
          </a:xfrm>
        </p:spPr>
        <p:txBody>
          <a:bodyPr/>
          <a:lstStyle/>
          <a:p>
            <a:r>
              <a:rPr lang="en-US"/>
              <a:t>Scale-space </a:t>
            </a:r>
            <a:br>
              <a:rPr lang="en-US"/>
            </a:br>
            <a:r>
              <a:rPr lang="en-US"/>
              <a:t>Blob Detector: </a:t>
            </a:r>
            <a:br>
              <a:rPr lang="en-US"/>
            </a:br>
            <a:r>
              <a:rPr lang="en-US"/>
              <a:t>Example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6FC2AF-2E6D-42BA-A282-BAA671F4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36" y="1421479"/>
            <a:ext cx="6562165" cy="47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334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11A697C-F8D0-4CA6-8EC3-F710EABFD3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069" cy="402549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Extract </a:t>
            </a:r>
            <a:r>
              <a:rPr lang="en-US" dirty="0"/>
              <a:t>distinctive invariant features</a:t>
            </a:r>
          </a:p>
          <a:p>
            <a:pPr lvl="1"/>
            <a:r>
              <a:rPr lang="en-US" dirty="0"/>
              <a:t>Correctly matched against a large database of features from many images</a:t>
            </a:r>
          </a:p>
          <a:p>
            <a:r>
              <a:rPr lang="en-US" dirty="0">
                <a:solidFill>
                  <a:srgbClr val="C00000"/>
                </a:solidFill>
              </a:rPr>
              <a:t>Invariance / Robustness</a:t>
            </a:r>
            <a:r>
              <a:rPr lang="en-US" dirty="0"/>
              <a:t> to </a:t>
            </a:r>
          </a:p>
          <a:p>
            <a:pPr lvl="1"/>
            <a:r>
              <a:rPr lang="en-US" dirty="0"/>
              <a:t>Affine (rotation, scale, shear) distortion</a:t>
            </a:r>
          </a:p>
          <a:p>
            <a:pPr lvl="1"/>
            <a:r>
              <a:rPr lang="en-US" dirty="0"/>
              <a:t>Change in 3D viewpoint</a:t>
            </a:r>
          </a:p>
          <a:p>
            <a:pPr lvl="1"/>
            <a:r>
              <a:rPr lang="en-US" dirty="0"/>
              <a:t>Addition of noise</a:t>
            </a:r>
          </a:p>
          <a:p>
            <a:pPr lvl="1"/>
            <a:r>
              <a:rPr lang="en-US" dirty="0"/>
              <a:t>Change in illumination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1336675"/>
            <a:ext cx="11101387" cy="641350"/>
          </a:xfrm>
        </p:spPr>
        <p:txBody>
          <a:bodyPr/>
          <a:lstStyle/>
          <a:p>
            <a:r>
              <a:rPr lang="en-US" dirty="0"/>
              <a:t>Goals for </a:t>
            </a:r>
            <a:r>
              <a:rPr lang="en-US" dirty="0" err="1"/>
              <a:t>KeyPoints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743822358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Scale Invariant Feature Transform</a:t>
            </a:r>
            <a:br>
              <a:rPr lang="en-US" dirty="0"/>
            </a:br>
            <a:r>
              <a:rPr lang="en-US" dirty="0"/>
              <a:t>(SIFT)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9236808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David Lowe</a:t>
            </a:r>
            <a:endParaRPr lang="id-ID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Invariant Feature Transform (SIFT)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E5C20-5142-4FF3-86AD-12066477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21" y="2559110"/>
            <a:ext cx="2978976" cy="1985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764301-5B6D-4A4A-B206-278D5C28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222" y="1957107"/>
            <a:ext cx="7612376" cy="42862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01353113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1D5AD-1EBE-4C50-80E5-7DBBC963970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Locality</a:t>
            </a:r>
          </a:p>
          <a:p>
            <a:pPr lvl="1"/>
            <a:r>
              <a:rPr lang="en-US" dirty="0"/>
              <a:t>Image content is transformed into local feature coordinates</a:t>
            </a:r>
          </a:p>
          <a:p>
            <a:pPr lvl="1"/>
            <a:r>
              <a:rPr lang="en-US" dirty="0"/>
              <a:t>Robust to occlusion and clutter</a:t>
            </a:r>
          </a:p>
          <a:p>
            <a:r>
              <a:rPr lang="en-US" dirty="0">
                <a:solidFill>
                  <a:srgbClr val="C00000"/>
                </a:solidFill>
              </a:rPr>
              <a:t>Distinctive</a:t>
            </a:r>
          </a:p>
          <a:p>
            <a:pPr lvl="1"/>
            <a:r>
              <a:rPr lang="en-US" dirty="0"/>
              <a:t>can be matched to a large database of object</a:t>
            </a:r>
          </a:p>
          <a:p>
            <a:r>
              <a:rPr lang="en-US" dirty="0"/>
              <a:t>Feature </a:t>
            </a:r>
            <a:r>
              <a:rPr lang="en-US" dirty="0">
                <a:solidFill>
                  <a:srgbClr val="C00000"/>
                </a:solidFill>
              </a:rPr>
              <a:t>Quantity</a:t>
            </a:r>
          </a:p>
          <a:p>
            <a:pPr lvl="1"/>
            <a:r>
              <a:rPr lang="en-US" dirty="0"/>
              <a:t>Many features can be generated for even small objects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2588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4A007E-2985-4895-BC45-2F31C1F87CB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01627" y="2434856"/>
            <a:ext cx="10274448" cy="317573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HOG: Human Detection</a:t>
            </a:r>
          </a:p>
        </p:txBody>
      </p:sp>
    </p:spTree>
    <p:extLst>
      <p:ext uri="{BB962C8B-B14F-4D97-AF65-F5344CB8AC3E}">
        <p14:creationId xmlns:p14="http://schemas.microsoft.com/office/powerpoint/2010/main" val="3822896834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Invariant Feature Transform (SIFT)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1D5AD-1EBE-4C50-80E5-7DBBC963970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Invariant</a:t>
            </a:r>
            <a:r>
              <a:rPr lang="en-US" dirty="0"/>
              <a:t> to</a:t>
            </a:r>
          </a:p>
          <a:p>
            <a:pPr lvl="1"/>
            <a:r>
              <a:rPr lang="en-US" dirty="0"/>
              <a:t>Translation, rotation, scale, </a:t>
            </a:r>
          </a:p>
          <a:p>
            <a:pPr lvl="1"/>
            <a:r>
              <a:rPr lang="en-US" dirty="0"/>
              <a:t>and other imaging parameters</a:t>
            </a:r>
          </a:p>
          <a:p>
            <a:r>
              <a:rPr lang="en-US" dirty="0">
                <a:solidFill>
                  <a:srgbClr val="C00000"/>
                </a:solidFill>
              </a:rPr>
              <a:t>Efficient</a:t>
            </a:r>
          </a:p>
          <a:p>
            <a:pPr lvl="1"/>
            <a:r>
              <a:rPr lang="en-US" dirty="0"/>
              <a:t>Close to real-time performance</a:t>
            </a:r>
          </a:p>
          <a:p>
            <a:r>
              <a:rPr lang="en-US" dirty="0">
                <a:solidFill>
                  <a:srgbClr val="C00000"/>
                </a:solidFill>
              </a:rPr>
              <a:t>Patented</a:t>
            </a:r>
            <a:r>
              <a:rPr lang="en-US" dirty="0"/>
              <a:t> by University of British Columbia </a:t>
            </a:r>
          </a:p>
        </p:txBody>
      </p:sp>
    </p:spTree>
    <p:extLst>
      <p:ext uri="{BB962C8B-B14F-4D97-AF65-F5344CB8AC3E}">
        <p14:creationId xmlns:p14="http://schemas.microsoft.com/office/powerpoint/2010/main" val="2185270873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Invariant Feature Transform (SIFT)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1D5AD-1EBE-4C50-80E5-7DBBC963970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Image content is transformed into local feature coordinates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B6554-00A1-4EB5-88D8-7D36FCBF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2556839"/>
            <a:ext cx="8503920" cy="37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19657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45DC376-CFB8-40E9-850D-357A4AE934DB}"/>
              </a:ext>
            </a:extLst>
          </p:cNvPr>
          <p:cNvSpPr/>
          <p:nvPr/>
        </p:nvSpPr>
        <p:spPr>
          <a:xfrm>
            <a:off x="4284917" y="2009774"/>
            <a:ext cx="7306056" cy="905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Main Procedures </a:t>
            </a:r>
            <a:endParaRPr lang="id-ID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FE179A9-4539-4714-8294-4753DAF734E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31243776"/>
              </p:ext>
            </p:extLst>
          </p:nvPr>
        </p:nvGraphicFramePr>
        <p:xfrm>
          <a:off x="487363" y="2009774"/>
          <a:ext cx="11102974" cy="4008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260">
                  <a:extLst>
                    <a:ext uri="{9D8B030D-6E8A-4147-A177-3AD203B41FA5}">
                      <a16:colId xmlns:a16="http://schemas.microsoft.com/office/drawing/2014/main" val="2147970178"/>
                    </a:ext>
                  </a:extLst>
                </a:gridCol>
                <a:gridCol w="3232298">
                  <a:extLst>
                    <a:ext uri="{9D8B030D-6E8A-4147-A177-3AD203B41FA5}">
                      <a16:colId xmlns:a16="http://schemas.microsoft.com/office/drawing/2014/main" val="69503601"/>
                    </a:ext>
                  </a:extLst>
                </a:gridCol>
                <a:gridCol w="7305416">
                  <a:extLst>
                    <a:ext uri="{9D8B030D-6E8A-4147-A177-3AD203B41FA5}">
                      <a16:colId xmlns:a16="http://schemas.microsoft.com/office/drawing/2014/main" val="410502009"/>
                    </a:ext>
                  </a:extLst>
                </a:gridCol>
              </a:tblGrid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Scale Space Extrema </a:t>
                      </a:r>
                      <a:r>
                        <a:rPr lang="en-US" dirty="0"/>
                        <a:t>(Peak) </a:t>
                      </a:r>
                      <a:r>
                        <a:rPr lang="id-ID" dirty="0"/>
                        <a:t>Detection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Search over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multiple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scales</a:t>
                      </a:r>
                      <a:r>
                        <a:rPr lang="en-US" dirty="0"/>
                        <a:t> and image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locations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494142"/>
                  </a:ext>
                </a:extLst>
              </a:tr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Key Point Localization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Fit a model to determine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location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scale</a:t>
                      </a:r>
                      <a:r>
                        <a:rPr lang="en-US" dirty="0"/>
                        <a:t>. 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Select Key points based on a 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measure of stability</a:t>
                      </a:r>
                      <a:endParaRPr lang="id-ID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112004"/>
                  </a:ext>
                </a:extLst>
              </a:tr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Orientation Assignment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Compute best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orientation</a:t>
                      </a:r>
                      <a:r>
                        <a:rPr lang="en-US" dirty="0"/>
                        <a:t>(s) for each key </a:t>
                      </a:r>
                      <a:r>
                        <a:rPr lang="en-US" sz="1800" dirty="0"/>
                        <a:t>point region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7742"/>
                  </a:ext>
                </a:extLst>
              </a:tr>
              <a:tr h="1292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Key Point Description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local image gradients at selected scale and rotation </a:t>
                      </a:r>
                      <a:br>
                        <a:rPr lang="en-US" dirty="0"/>
                      </a:br>
                      <a:r>
                        <a:rPr lang="en-US" dirty="0"/>
                        <a:t>to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describe</a:t>
                      </a:r>
                      <a:r>
                        <a:rPr lang="en-US" dirty="0"/>
                        <a:t> each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key point region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SIFT Descriptor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762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523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How to find patch sizes at which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response is equal? What is a good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?</a:t>
                </a:r>
                <a:endParaRPr lang="id-ID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Scale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0F6CC-5ED8-4B78-A148-4FE264288F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914" y="2456221"/>
            <a:ext cx="3269348" cy="260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63207-63BE-4602-AF3F-2B366CC4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39" y="2456223"/>
            <a:ext cx="2559588" cy="2603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4673C2C-7FD3-452F-A2E6-82FACE76CFF1}"/>
                  </a:ext>
                </a:extLst>
              </p:cNvPr>
              <p:cNvSpPr/>
              <p:nvPr/>
            </p:nvSpPr>
            <p:spPr>
              <a:xfrm>
                <a:off x="3802139" y="5295092"/>
                <a:ext cx="4730910" cy="831270"/>
              </a:xfrm>
              <a:custGeom>
                <a:avLst/>
                <a:gdLst>
                  <a:gd name="connsiteX0" fmla="*/ 0 w 4730910"/>
                  <a:gd name="connsiteY0" fmla="*/ 0 h 831270"/>
                  <a:gd name="connsiteX1" fmla="*/ 449436 w 4730910"/>
                  <a:gd name="connsiteY1" fmla="*/ 0 h 831270"/>
                  <a:gd name="connsiteX2" fmla="*/ 1088109 w 4730910"/>
                  <a:gd name="connsiteY2" fmla="*/ 0 h 831270"/>
                  <a:gd name="connsiteX3" fmla="*/ 1584855 w 4730910"/>
                  <a:gd name="connsiteY3" fmla="*/ 0 h 831270"/>
                  <a:gd name="connsiteX4" fmla="*/ 2176219 w 4730910"/>
                  <a:gd name="connsiteY4" fmla="*/ 0 h 831270"/>
                  <a:gd name="connsiteX5" fmla="*/ 2767582 w 4730910"/>
                  <a:gd name="connsiteY5" fmla="*/ 0 h 831270"/>
                  <a:gd name="connsiteX6" fmla="*/ 3358946 w 4730910"/>
                  <a:gd name="connsiteY6" fmla="*/ 0 h 831270"/>
                  <a:gd name="connsiteX7" fmla="*/ 3997619 w 4730910"/>
                  <a:gd name="connsiteY7" fmla="*/ 0 h 831270"/>
                  <a:gd name="connsiteX8" fmla="*/ 4730910 w 4730910"/>
                  <a:gd name="connsiteY8" fmla="*/ 0 h 831270"/>
                  <a:gd name="connsiteX9" fmla="*/ 4730910 w 4730910"/>
                  <a:gd name="connsiteY9" fmla="*/ 415635 h 831270"/>
                  <a:gd name="connsiteX10" fmla="*/ 4730910 w 4730910"/>
                  <a:gd name="connsiteY10" fmla="*/ 831270 h 831270"/>
                  <a:gd name="connsiteX11" fmla="*/ 4092237 w 4730910"/>
                  <a:gd name="connsiteY11" fmla="*/ 831270 h 831270"/>
                  <a:gd name="connsiteX12" fmla="*/ 3595492 w 4730910"/>
                  <a:gd name="connsiteY12" fmla="*/ 831270 h 831270"/>
                  <a:gd name="connsiteX13" fmla="*/ 2956819 w 4730910"/>
                  <a:gd name="connsiteY13" fmla="*/ 831270 h 831270"/>
                  <a:gd name="connsiteX14" fmla="*/ 2365455 w 4730910"/>
                  <a:gd name="connsiteY14" fmla="*/ 831270 h 831270"/>
                  <a:gd name="connsiteX15" fmla="*/ 1821400 w 4730910"/>
                  <a:gd name="connsiteY15" fmla="*/ 831270 h 831270"/>
                  <a:gd name="connsiteX16" fmla="*/ 1277346 w 4730910"/>
                  <a:gd name="connsiteY16" fmla="*/ 831270 h 831270"/>
                  <a:gd name="connsiteX17" fmla="*/ 780600 w 4730910"/>
                  <a:gd name="connsiteY17" fmla="*/ 831270 h 831270"/>
                  <a:gd name="connsiteX18" fmla="*/ 0 w 4730910"/>
                  <a:gd name="connsiteY18" fmla="*/ 831270 h 831270"/>
                  <a:gd name="connsiteX19" fmla="*/ 0 w 4730910"/>
                  <a:gd name="connsiteY19" fmla="*/ 407322 h 831270"/>
                  <a:gd name="connsiteX20" fmla="*/ 0 w 4730910"/>
                  <a:gd name="connsiteY20" fmla="*/ 0 h 83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730910" h="831270" fill="none" extrusionOk="0">
                    <a:moveTo>
                      <a:pt x="0" y="0"/>
                    </a:moveTo>
                    <a:cubicBezTo>
                      <a:pt x="157950" y="-47188"/>
                      <a:pt x="358037" y="45786"/>
                      <a:pt x="449436" y="0"/>
                    </a:cubicBezTo>
                    <a:cubicBezTo>
                      <a:pt x="540835" y="-45786"/>
                      <a:pt x="916100" y="26085"/>
                      <a:pt x="1088109" y="0"/>
                    </a:cubicBezTo>
                    <a:cubicBezTo>
                      <a:pt x="1260118" y="-26085"/>
                      <a:pt x="1391639" y="12040"/>
                      <a:pt x="1584855" y="0"/>
                    </a:cubicBezTo>
                    <a:cubicBezTo>
                      <a:pt x="1778071" y="-12040"/>
                      <a:pt x="2005145" y="56924"/>
                      <a:pt x="2176219" y="0"/>
                    </a:cubicBezTo>
                    <a:cubicBezTo>
                      <a:pt x="2347293" y="-56924"/>
                      <a:pt x="2582146" y="67341"/>
                      <a:pt x="2767582" y="0"/>
                    </a:cubicBezTo>
                    <a:cubicBezTo>
                      <a:pt x="2953018" y="-67341"/>
                      <a:pt x="3189217" y="48988"/>
                      <a:pt x="3358946" y="0"/>
                    </a:cubicBezTo>
                    <a:cubicBezTo>
                      <a:pt x="3528675" y="-48988"/>
                      <a:pt x="3858909" y="757"/>
                      <a:pt x="3997619" y="0"/>
                    </a:cubicBezTo>
                    <a:cubicBezTo>
                      <a:pt x="4136329" y="-757"/>
                      <a:pt x="4406024" y="20781"/>
                      <a:pt x="4730910" y="0"/>
                    </a:cubicBezTo>
                    <a:cubicBezTo>
                      <a:pt x="4747946" y="106327"/>
                      <a:pt x="4724291" y="315870"/>
                      <a:pt x="4730910" y="415635"/>
                    </a:cubicBezTo>
                    <a:cubicBezTo>
                      <a:pt x="4737529" y="515401"/>
                      <a:pt x="4720827" y="710291"/>
                      <a:pt x="4730910" y="831270"/>
                    </a:cubicBezTo>
                    <a:cubicBezTo>
                      <a:pt x="4544064" y="875880"/>
                      <a:pt x="4302229" y="760747"/>
                      <a:pt x="4092237" y="831270"/>
                    </a:cubicBezTo>
                    <a:cubicBezTo>
                      <a:pt x="3882245" y="901793"/>
                      <a:pt x="3842900" y="830343"/>
                      <a:pt x="3595492" y="831270"/>
                    </a:cubicBezTo>
                    <a:cubicBezTo>
                      <a:pt x="3348084" y="832197"/>
                      <a:pt x="3269117" y="763029"/>
                      <a:pt x="2956819" y="831270"/>
                    </a:cubicBezTo>
                    <a:cubicBezTo>
                      <a:pt x="2644521" y="899511"/>
                      <a:pt x="2632172" y="810363"/>
                      <a:pt x="2365455" y="831270"/>
                    </a:cubicBezTo>
                    <a:cubicBezTo>
                      <a:pt x="2098738" y="852177"/>
                      <a:pt x="2045768" y="786885"/>
                      <a:pt x="1821400" y="831270"/>
                    </a:cubicBezTo>
                    <a:cubicBezTo>
                      <a:pt x="1597032" y="875655"/>
                      <a:pt x="1405830" y="821228"/>
                      <a:pt x="1277346" y="831270"/>
                    </a:cubicBezTo>
                    <a:cubicBezTo>
                      <a:pt x="1148862" y="841312"/>
                      <a:pt x="914698" y="789985"/>
                      <a:pt x="780600" y="831270"/>
                    </a:cubicBezTo>
                    <a:cubicBezTo>
                      <a:pt x="646502" y="872555"/>
                      <a:pt x="297542" y="811465"/>
                      <a:pt x="0" y="831270"/>
                    </a:cubicBezTo>
                    <a:cubicBezTo>
                      <a:pt x="-31199" y="711492"/>
                      <a:pt x="4379" y="552327"/>
                      <a:pt x="0" y="407322"/>
                    </a:cubicBezTo>
                    <a:cubicBezTo>
                      <a:pt x="-4379" y="262317"/>
                      <a:pt x="9893" y="102266"/>
                      <a:pt x="0" y="0"/>
                    </a:cubicBezTo>
                    <a:close/>
                  </a:path>
                  <a:path w="4730910" h="831270" stroke="0" extrusionOk="0">
                    <a:moveTo>
                      <a:pt x="0" y="0"/>
                    </a:moveTo>
                    <a:cubicBezTo>
                      <a:pt x="175840" y="-34054"/>
                      <a:pt x="294453" y="3610"/>
                      <a:pt x="544055" y="0"/>
                    </a:cubicBezTo>
                    <a:cubicBezTo>
                      <a:pt x="793657" y="-3610"/>
                      <a:pt x="897976" y="38999"/>
                      <a:pt x="1040800" y="0"/>
                    </a:cubicBezTo>
                    <a:cubicBezTo>
                      <a:pt x="1183625" y="-38999"/>
                      <a:pt x="1442936" y="64713"/>
                      <a:pt x="1726782" y="0"/>
                    </a:cubicBezTo>
                    <a:cubicBezTo>
                      <a:pt x="2010628" y="-64713"/>
                      <a:pt x="2059533" y="34639"/>
                      <a:pt x="2223528" y="0"/>
                    </a:cubicBezTo>
                    <a:cubicBezTo>
                      <a:pt x="2387523" y="-34639"/>
                      <a:pt x="2638129" y="12883"/>
                      <a:pt x="2767582" y="0"/>
                    </a:cubicBezTo>
                    <a:cubicBezTo>
                      <a:pt x="2897035" y="-12883"/>
                      <a:pt x="3165590" y="2995"/>
                      <a:pt x="3311637" y="0"/>
                    </a:cubicBezTo>
                    <a:cubicBezTo>
                      <a:pt x="3457684" y="-2995"/>
                      <a:pt x="3696616" y="7344"/>
                      <a:pt x="3903001" y="0"/>
                    </a:cubicBezTo>
                    <a:cubicBezTo>
                      <a:pt x="4109386" y="-7344"/>
                      <a:pt x="4371164" y="46302"/>
                      <a:pt x="4730910" y="0"/>
                    </a:cubicBezTo>
                    <a:cubicBezTo>
                      <a:pt x="4739030" y="136436"/>
                      <a:pt x="4721433" y="304946"/>
                      <a:pt x="4730910" y="390697"/>
                    </a:cubicBezTo>
                    <a:cubicBezTo>
                      <a:pt x="4740387" y="476448"/>
                      <a:pt x="4702324" y="626301"/>
                      <a:pt x="4730910" y="831270"/>
                    </a:cubicBezTo>
                    <a:cubicBezTo>
                      <a:pt x="4470009" y="850564"/>
                      <a:pt x="4400432" y="819288"/>
                      <a:pt x="4186855" y="831270"/>
                    </a:cubicBezTo>
                    <a:cubicBezTo>
                      <a:pt x="3973278" y="843252"/>
                      <a:pt x="3786399" y="761375"/>
                      <a:pt x="3595492" y="831270"/>
                    </a:cubicBezTo>
                    <a:cubicBezTo>
                      <a:pt x="3404585" y="901165"/>
                      <a:pt x="3070906" y="815203"/>
                      <a:pt x="2909510" y="831270"/>
                    </a:cubicBezTo>
                    <a:cubicBezTo>
                      <a:pt x="2748114" y="847337"/>
                      <a:pt x="2568511" y="800051"/>
                      <a:pt x="2412764" y="831270"/>
                    </a:cubicBezTo>
                    <a:cubicBezTo>
                      <a:pt x="2257017" y="862489"/>
                      <a:pt x="1899642" y="754337"/>
                      <a:pt x="1726782" y="831270"/>
                    </a:cubicBezTo>
                    <a:cubicBezTo>
                      <a:pt x="1553922" y="908203"/>
                      <a:pt x="1373869" y="807128"/>
                      <a:pt x="1088109" y="831270"/>
                    </a:cubicBezTo>
                    <a:cubicBezTo>
                      <a:pt x="802349" y="855412"/>
                      <a:pt x="448719" y="789666"/>
                      <a:pt x="0" y="831270"/>
                    </a:cubicBezTo>
                    <a:cubicBezTo>
                      <a:pt x="-29131" y="702039"/>
                      <a:pt x="48988" y="607268"/>
                      <a:pt x="0" y="415635"/>
                    </a:cubicBezTo>
                    <a:cubicBezTo>
                      <a:pt x="-48988" y="224002"/>
                      <a:pt x="45032" y="190406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4673C2C-7FD3-452F-A2E6-82FACE76C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39" y="5295092"/>
                <a:ext cx="4730910" cy="831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4730910"/>
                          <a:gd name="connsiteY0" fmla="*/ 0 h 831270"/>
                          <a:gd name="connsiteX1" fmla="*/ 449436 w 4730910"/>
                          <a:gd name="connsiteY1" fmla="*/ 0 h 831270"/>
                          <a:gd name="connsiteX2" fmla="*/ 1088109 w 4730910"/>
                          <a:gd name="connsiteY2" fmla="*/ 0 h 831270"/>
                          <a:gd name="connsiteX3" fmla="*/ 1584855 w 4730910"/>
                          <a:gd name="connsiteY3" fmla="*/ 0 h 831270"/>
                          <a:gd name="connsiteX4" fmla="*/ 2176219 w 4730910"/>
                          <a:gd name="connsiteY4" fmla="*/ 0 h 831270"/>
                          <a:gd name="connsiteX5" fmla="*/ 2767582 w 4730910"/>
                          <a:gd name="connsiteY5" fmla="*/ 0 h 831270"/>
                          <a:gd name="connsiteX6" fmla="*/ 3358946 w 4730910"/>
                          <a:gd name="connsiteY6" fmla="*/ 0 h 831270"/>
                          <a:gd name="connsiteX7" fmla="*/ 3997619 w 4730910"/>
                          <a:gd name="connsiteY7" fmla="*/ 0 h 831270"/>
                          <a:gd name="connsiteX8" fmla="*/ 4730910 w 4730910"/>
                          <a:gd name="connsiteY8" fmla="*/ 0 h 831270"/>
                          <a:gd name="connsiteX9" fmla="*/ 4730910 w 4730910"/>
                          <a:gd name="connsiteY9" fmla="*/ 415635 h 831270"/>
                          <a:gd name="connsiteX10" fmla="*/ 4730910 w 4730910"/>
                          <a:gd name="connsiteY10" fmla="*/ 831270 h 831270"/>
                          <a:gd name="connsiteX11" fmla="*/ 4092237 w 4730910"/>
                          <a:gd name="connsiteY11" fmla="*/ 831270 h 831270"/>
                          <a:gd name="connsiteX12" fmla="*/ 3595492 w 4730910"/>
                          <a:gd name="connsiteY12" fmla="*/ 831270 h 831270"/>
                          <a:gd name="connsiteX13" fmla="*/ 2956819 w 4730910"/>
                          <a:gd name="connsiteY13" fmla="*/ 831270 h 831270"/>
                          <a:gd name="connsiteX14" fmla="*/ 2365455 w 4730910"/>
                          <a:gd name="connsiteY14" fmla="*/ 831270 h 831270"/>
                          <a:gd name="connsiteX15" fmla="*/ 1821400 w 4730910"/>
                          <a:gd name="connsiteY15" fmla="*/ 831270 h 831270"/>
                          <a:gd name="connsiteX16" fmla="*/ 1277346 w 4730910"/>
                          <a:gd name="connsiteY16" fmla="*/ 831270 h 831270"/>
                          <a:gd name="connsiteX17" fmla="*/ 780600 w 4730910"/>
                          <a:gd name="connsiteY17" fmla="*/ 831270 h 831270"/>
                          <a:gd name="connsiteX18" fmla="*/ 0 w 4730910"/>
                          <a:gd name="connsiteY18" fmla="*/ 831270 h 831270"/>
                          <a:gd name="connsiteX19" fmla="*/ 0 w 4730910"/>
                          <a:gd name="connsiteY19" fmla="*/ 407322 h 831270"/>
                          <a:gd name="connsiteX20" fmla="*/ 0 w 4730910"/>
                          <a:gd name="connsiteY20" fmla="*/ 0 h 831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4730910" h="831270" fill="none" extrusionOk="0">
                            <a:moveTo>
                              <a:pt x="0" y="0"/>
                            </a:moveTo>
                            <a:cubicBezTo>
                              <a:pt x="157950" y="-47188"/>
                              <a:pt x="358037" y="45786"/>
                              <a:pt x="449436" y="0"/>
                            </a:cubicBezTo>
                            <a:cubicBezTo>
                              <a:pt x="540835" y="-45786"/>
                              <a:pt x="916100" y="26085"/>
                              <a:pt x="1088109" y="0"/>
                            </a:cubicBezTo>
                            <a:cubicBezTo>
                              <a:pt x="1260118" y="-26085"/>
                              <a:pt x="1391639" y="12040"/>
                              <a:pt x="1584855" y="0"/>
                            </a:cubicBezTo>
                            <a:cubicBezTo>
                              <a:pt x="1778071" y="-12040"/>
                              <a:pt x="2005145" y="56924"/>
                              <a:pt x="2176219" y="0"/>
                            </a:cubicBezTo>
                            <a:cubicBezTo>
                              <a:pt x="2347293" y="-56924"/>
                              <a:pt x="2582146" y="67341"/>
                              <a:pt x="2767582" y="0"/>
                            </a:cubicBezTo>
                            <a:cubicBezTo>
                              <a:pt x="2953018" y="-67341"/>
                              <a:pt x="3189217" y="48988"/>
                              <a:pt x="3358946" y="0"/>
                            </a:cubicBezTo>
                            <a:cubicBezTo>
                              <a:pt x="3528675" y="-48988"/>
                              <a:pt x="3858909" y="757"/>
                              <a:pt x="3997619" y="0"/>
                            </a:cubicBezTo>
                            <a:cubicBezTo>
                              <a:pt x="4136329" y="-757"/>
                              <a:pt x="4406024" y="20781"/>
                              <a:pt x="4730910" y="0"/>
                            </a:cubicBezTo>
                            <a:cubicBezTo>
                              <a:pt x="4747946" y="106327"/>
                              <a:pt x="4724291" y="315870"/>
                              <a:pt x="4730910" y="415635"/>
                            </a:cubicBezTo>
                            <a:cubicBezTo>
                              <a:pt x="4737529" y="515401"/>
                              <a:pt x="4720827" y="710291"/>
                              <a:pt x="4730910" y="831270"/>
                            </a:cubicBezTo>
                            <a:cubicBezTo>
                              <a:pt x="4544064" y="875880"/>
                              <a:pt x="4302229" y="760747"/>
                              <a:pt x="4092237" y="831270"/>
                            </a:cubicBezTo>
                            <a:cubicBezTo>
                              <a:pt x="3882245" y="901793"/>
                              <a:pt x="3842900" y="830343"/>
                              <a:pt x="3595492" y="831270"/>
                            </a:cubicBezTo>
                            <a:cubicBezTo>
                              <a:pt x="3348084" y="832197"/>
                              <a:pt x="3269117" y="763029"/>
                              <a:pt x="2956819" y="831270"/>
                            </a:cubicBezTo>
                            <a:cubicBezTo>
                              <a:pt x="2644521" y="899511"/>
                              <a:pt x="2632172" y="810363"/>
                              <a:pt x="2365455" y="831270"/>
                            </a:cubicBezTo>
                            <a:cubicBezTo>
                              <a:pt x="2098738" y="852177"/>
                              <a:pt x="2045768" y="786885"/>
                              <a:pt x="1821400" y="831270"/>
                            </a:cubicBezTo>
                            <a:cubicBezTo>
                              <a:pt x="1597032" y="875655"/>
                              <a:pt x="1405830" y="821228"/>
                              <a:pt x="1277346" y="831270"/>
                            </a:cubicBezTo>
                            <a:cubicBezTo>
                              <a:pt x="1148862" y="841312"/>
                              <a:pt x="914698" y="789985"/>
                              <a:pt x="780600" y="831270"/>
                            </a:cubicBezTo>
                            <a:cubicBezTo>
                              <a:pt x="646502" y="872555"/>
                              <a:pt x="297542" y="811465"/>
                              <a:pt x="0" y="831270"/>
                            </a:cubicBezTo>
                            <a:cubicBezTo>
                              <a:pt x="-31199" y="711492"/>
                              <a:pt x="4379" y="552327"/>
                              <a:pt x="0" y="407322"/>
                            </a:cubicBezTo>
                            <a:cubicBezTo>
                              <a:pt x="-4379" y="262317"/>
                              <a:pt x="9893" y="102266"/>
                              <a:pt x="0" y="0"/>
                            </a:cubicBezTo>
                            <a:close/>
                          </a:path>
                          <a:path w="4730910" h="831270" stroke="0" extrusionOk="0">
                            <a:moveTo>
                              <a:pt x="0" y="0"/>
                            </a:moveTo>
                            <a:cubicBezTo>
                              <a:pt x="175840" y="-34054"/>
                              <a:pt x="294453" y="3610"/>
                              <a:pt x="544055" y="0"/>
                            </a:cubicBezTo>
                            <a:cubicBezTo>
                              <a:pt x="793657" y="-3610"/>
                              <a:pt x="897976" y="38999"/>
                              <a:pt x="1040800" y="0"/>
                            </a:cubicBezTo>
                            <a:cubicBezTo>
                              <a:pt x="1183625" y="-38999"/>
                              <a:pt x="1442936" y="64713"/>
                              <a:pt x="1726782" y="0"/>
                            </a:cubicBezTo>
                            <a:cubicBezTo>
                              <a:pt x="2010628" y="-64713"/>
                              <a:pt x="2059533" y="34639"/>
                              <a:pt x="2223528" y="0"/>
                            </a:cubicBezTo>
                            <a:cubicBezTo>
                              <a:pt x="2387523" y="-34639"/>
                              <a:pt x="2638129" y="12883"/>
                              <a:pt x="2767582" y="0"/>
                            </a:cubicBezTo>
                            <a:cubicBezTo>
                              <a:pt x="2897035" y="-12883"/>
                              <a:pt x="3165590" y="2995"/>
                              <a:pt x="3311637" y="0"/>
                            </a:cubicBezTo>
                            <a:cubicBezTo>
                              <a:pt x="3457684" y="-2995"/>
                              <a:pt x="3696616" y="7344"/>
                              <a:pt x="3903001" y="0"/>
                            </a:cubicBezTo>
                            <a:cubicBezTo>
                              <a:pt x="4109386" y="-7344"/>
                              <a:pt x="4371164" y="46302"/>
                              <a:pt x="4730910" y="0"/>
                            </a:cubicBezTo>
                            <a:cubicBezTo>
                              <a:pt x="4739030" y="136436"/>
                              <a:pt x="4721433" y="304946"/>
                              <a:pt x="4730910" y="390697"/>
                            </a:cubicBezTo>
                            <a:cubicBezTo>
                              <a:pt x="4740387" y="476448"/>
                              <a:pt x="4702324" y="626301"/>
                              <a:pt x="4730910" y="831270"/>
                            </a:cubicBezTo>
                            <a:cubicBezTo>
                              <a:pt x="4470009" y="850564"/>
                              <a:pt x="4400432" y="819288"/>
                              <a:pt x="4186855" y="831270"/>
                            </a:cubicBezTo>
                            <a:cubicBezTo>
                              <a:pt x="3973278" y="843252"/>
                              <a:pt x="3786399" y="761375"/>
                              <a:pt x="3595492" y="831270"/>
                            </a:cubicBezTo>
                            <a:cubicBezTo>
                              <a:pt x="3404585" y="901165"/>
                              <a:pt x="3070906" y="815203"/>
                              <a:pt x="2909510" y="831270"/>
                            </a:cubicBezTo>
                            <a:cubicBezTo>
                              <a:pt x="2748114" y="847337"/>
                              <a:pt x="2568511" y="800051"/>
                              <a:pt x="2412764" y="831270"/>
                            </a:cubicBezTo>
                            <a:cubicBezTo>
                              <a:pt x="2257017" y="862489"/>
                              <a:pt x="1899642" y="754337"/>
                              <a:pt x="1726782" y="831270"/>
                            </a:cubicBezTo>
                            <a:cubicBezTo>
                              <a:pt x="1553922" y="908203"/>
                              <a:pt x="1373869" y="807128"/>
                              <a:pt x="1088109" y="831270"/>
                            </a:cubicBezTo>
                            <a:cubicBezTo>
                              <a:pt x="802349" y="855412"/>
                              <a:pt x="448719" y="789666"/>
                              <a:pt x="0" y="831270"/>
                            </a:cubicBezTo>
                            <a:cubicBezTo>
                              <a:pt x="-29131" y="702039"/>
                              <a:pt x="48988" y="607268"/>
                              <a:pt x="0" y="415635"/>
                            </a:cubicBezTo>
                            <a:cubicBezTo>
                              <a:pt x="-48988" y="224002"/>
                              <a:pt x="45032" y="1904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8CFA819-A4F4-4A3A-A9C8-ECA951CBE314}"/>
              </a:ext>
            </a:extLst>
          </p:cNvPr>
          <p:cNvSpPr/>
          <p:nvPr/>
        </p:nvSpPr>
        <p:spPr>
          <a:xfrm>
            <a:off x="3026673" y="3003734"/>
            <a:ext cx="274320" cy="2743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FDB3D-1C88-478B-BD1D-9AF26827E900}"/>
              </a:ext>
            </a:extLst>
          </p:cNvPr>
          <p:cNvSpPr/>
          <p:nvPr/>
        </p:nvSpPr>
        <p:spPr>
          <a:xfrm>
            <a:off x="6931216" y="2628797"/>
            <a:ext cx="586004" cy="51844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x</a:t>
            </a:r>
            <a:endParaRPr lang="id-ID" sz="2000" b="1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8882A5-5928-4F46-8E2C-5E57413062A6}"/>
              </a:ext>
            </a:extLst>
          </p:cNvPr>
          <p:cNvCxnSpPr>
            <a:cxnSpLocks/>
            <a:stCxn id="12" idx="2"/>
            <a:endCxn id="11" idx="1"/>
          </p:cNvCxnSpPr>
          <p:nvPr/>
        </p:nvCxnSpPr>
        <p:spPr>
          <a:xfrm rot="16200000" flipH="1">
            <a:off x="2266650" y="4175237"/>
            <a:ext cx="2432673" cy="638306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  <a:effectLst>
            <a:glow rad="635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5">
            <a:extLst>
              <a:ext uri="{FF2B5EF4-FFF2-40B4-BE49-F238E27FC236}">
                <a16:creationId xmlns:a16="http://schemas.microsoft.com/office/drawing/2014/main" id="{FEABCF54-D6AD-489A-9916-A460466F97CA}"/>
              </a:ext>
            </a:extLst>
          </p:cNvPr>
          <p:cNvCxnSpPr>
            <a:cxnSpLocks/>
            <a:stCxn id="14" idx="3"/>
            <a:endCxn id="11" idx="3"/>
          </p:cNvCxnSpPr>
          <p:nvPr/>
        </p:nvCxnSpPr>
        <p:spPr>
          <a:xfrm>
            <a:off x="7517220" y="2888017"/>
            <a:ext cx="1015829" cy="2822710"/>
          </a:xfrm>
          <a:prstGeom prst="bentConnector3">
            <a:avLst>
              <a:gd name="adj1" fmla="val 210426"/>
            </a:avLst>
          </a:prstGeom>
          <a:ln>
            <a:solidFill>
              <a:srgbClr val="FF0000"/>
            </a:solidFill>
            <a:prstDash val="dash"/>
            <a:tailEnd type="triangle"/>
          </a:ln>
          <a:effectLst>
            <a:glow rad="635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82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33156"/>
          </a:xfrm>
        </p:spPr>
        <p:txBody>
          <a:bodyPr/>
          <a:lstStyle/>
          <a:p>
            <a:r>
              <a:rPr lang="en-US" dirty="0"/>
              <a:t>Local Maxima in </a:t>
            </a:r>
            <a:br>
              <a:rPr lang="en-US" dirty="0"/>
            </a:br>
            <a:r>
              <a:rPr lang="en-US" dirty="0"/>
              <a:t>position-scale space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824F9E-769D-491C-B27F-89200A8B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74" y="2847341"/>
            <a:ext cx="2764167" cy="21727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3C2A00-3031-49AE-893A-9C9FBF35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222" y="1978024"/>
            <a:ext cx="3225991" cy="2901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7DB5CD-2E43-45B5-8A7F-ACDAF931D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46" y="514350"/>
            <a:ext cx="3705225" cy="5829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59A92A-DF3D-463A-9D67-660ACE4E3F4F}"/>
              </a:ext>
            </a:extLst>
          </p:cNvPr>
          <p:cNvSpPr txBox="1"/>
          <p:nvPr/>
        </p:nvSpPr>
        <p:spPr>
          <a:xfrm>
            <a:off x="8996607" y="1512858"/>
            <a:ext cx="294721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dirty="0"/>
              <a:t>Find maxima/minima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F604A9-210C-4E44-BD38-85E58514ED6B}"/>
              </a:ext>
            </a:extLst>
          </p:cNvPr>
          <p:cNvCxnSpPr/>
          <p:nvPr/>
        </p:nvCxnSpPr>
        <p:spPr>
          <a:xfrm>
            <a:off x="8553651" y="1336418"/>
            <a:ext cx="1160620" cy="10331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E5FFEE-3197-43F0-8124-CBFC2CBFBE6C}"/>
              </a:ext>
            </a:extLst>
          </p:cNvPr>
          <p:cNvCxnSpPr>
            <a:cxnSpLocks/>
          </p:cNvCxnSpPr>
          <p:nvPr/>
        </p:nvCxnSpPr>
        <p:spPr>
          <a:xfrm>
            <a:off x="8553651" y="2369574"/>
            <a:ext cx="1239278" cy="89473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96608A-5A53-48C3-9A5A-F3E54C5C46E2}"/>
              </a:ext>
            </a:extLst>
          </p:cNvPr>
          <p:cNvCxnSpPr>
            <a:cxnSpLocks/>
          </p:cNvCxnSpPr>
          <p:nvPr/>
        </p:nvCxnSpPr>
        <p:spPr>
          <a:xfrm>
            <a:off x="8553651" y="3402730"/>
            <a:ext cx="1160620" cy="6874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088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825EAF37-A393-40C7-9CB3-3132994EAC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89332" y="4176275"/>
            <a:ext cx="3493310" cy="19227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D3E0F2-6794-462C-9B7F-63A805EF09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6948" y="4144010"/>
            <a:ext cx="3493312" cy="19703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14200"/>
            <a:ext cx="11101917" cy="3620840"/>
          </a:xfrm>
        </p:spPr>
        <p:txBody>
          <a:bodyPr/>
          <a:lstStyle/>
          <a:p>
            <a:r>
              <a:rPr lang="en-US" sz="2000" dirty="0"/>
              <a:t>Function responses </a:t>
            </a:r>
            <a:br>
              <a:rPr lang="en-US" sz="2000" dirty="0"/>
            </a:br>
            <a:r>
              <a:rPr lang="en-US" sz="2000" dirty="0"/>
              <a:t>for increasing scale </a:t>
            </a:r>
            <a:br>
              <a:rPr lang="en-US" sz="2000" dirty="0"/>
            </a:br>
            <a:r>
              <a:rPr lang="en-US" sz="2000" dirty="0"/>
              <a:t>(scale signature)</a:t>
            </a:r>
            <a:endParaRPr lang="id-ID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55908"/>
          </a:xfrm>
        </p:spPr>
        <p:txBody>
          <a:bodyPr/>
          <a:lstStyle/>
          <a:p>
            <a:r>
              <a:rPr lang="id-ID" dirty="0"/>
              <a:t>Automatic </a:t>
            </a:r>
            <a:br>
              <a:rPr lang="en-US" dirty="0"/>
            </a:br>
            <a:r>
              <a:rPr lang="id-ID" dirty="0"/>
              <a:t>Scale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0F6CC-5ED8-4B78-A148-4FE264288F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930" y="1358292"/>
            <a:ext cx="3269348" cy="260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63207-63BE-4602-AF3F-2B366CC4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888" y="1358292"/>
            <a:ext cx="2559588" cy="2603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FA819-A4F4-4A3A-A9C8-ECA951CBE314}"/>
              </a:ext>
            </a:extLst>
          </p:cNvPr>
          <p:cNvSpPr/>
          <p:nvPr/>
        </p:nvSpPr>
        <p:spPr>
          <a:xfrm>
            <a:off x="4820129" y="1974284"/>
            <a:ext cx="182880" cy="1828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X</a:t>
            </a:r>
            <a:endParaRPr lang="id-ID" sz="1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/>
              <p:nvPr/>
            </p:nvSpPr>
            <p:spPr>
              <a:xfrm>
                <a:off x="4950214" y="5935655"/>
                <a:ext cx="1406779" cy="429649"/>
              </a:xfrm>
              <a:custGeom>
                <a:avLst/>
                <a:gdLst>
                  <a:gd name="connsiteX0" fmla="*/ 0 w 1406779"/>
                  <a:gd name="connsiteY0" fmla="*/ 0 h 429649"/>
                  <a:gd name="connsiteX1" fmla="*/ 482994 w 1406779"/>
                  <a:gd name="connsiteY1" fmla="*/ 0 h 429649"/>
                  <a:gd name="connsiteX2" fmla="*/ 923785 w 1406779"/>
                  <a:gd name="connsiteY2" fmla="*/ 0 h 429649"/>
                  <a:gd name="connsiteX3" fmla="*/ 1406779 w 1406779"/>
                  <a:gd name="connsiteY3" fmla="*/ 0 h 429649"/>
                  <a:gd name="connsiteX4" fmla="*/ 1406779 w 1406779"/>
                  <a:gd name="connsiteY4" fmla="*/ 429649 h 429649"/>
                  <a:gd name="connsiteX5" fmla="*/ 909717 w 1406779"/>
                  <a:gd name="connsiteY5" fmla="*/ 429649 h 429649"/>
                  <a:gd name="connsiteX6" fmla="*/ 482994 w 1406779"/>
                  <a:gd name="connsiteY6" fmla="*/ 429649 h 429649"/>
                  <a:gd name="connsiteX7" fmla="*/ 0 w 1406779"/>
                  <a:gd name="connsiteY7" fmla="*/ 429649 h 429649"/>
                  <a:gd name="connsiteX8" fmla="*/ 0 w 1406779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779" h="429649" fill="none" extrusionOk="0">
                    <a:moveTo>
                      <a:pt x="0" y="0"/>
                    </a:moveTo>
                    <a:cubicBezTo>
                      <a:pt x="175664" y="-25386"/>
                      <a:pt x="342760" y="192"/>
                      <a:pt x="482994" y="0"/>
                    </a:cubicBezTo>
                    <a:cubicBezTo>
                      <a:pt x="623228" y="-192"/>
                      <a:pt x="782211" y="24772"/>
                      <a:pt x="923785" y="0"/>
                    </a:cubicBezTo>
                    <a:cubicBezTo>
                      <a:pt x="1065359" y="-24772"/>
                      <a:pt x="1270015" y="46963"/>
                      <a:pt x="1406779" y="0"/>
                    </a:cubicBezTo>
                    <a:cubicBezTo>
                      <a:pt x="1415990" y="196929"/>
                      <a:pt x="1370270" y="237272"/>
                      <a:pt x="1406779" y="429649"/>
                    </a:cubicBezTo>
                    <a:cubicBezTo>
                      <a:pt x="1193083" y="453886"/>
                      <a:pt x="1053333" y="384766"/>
                      <a:pt x="909717" y="429649"/>
                    </a:cubicBezTo>
                    <a:cubicBezTo>
                      <a:pt x="766101" y="474532"/>
                      <a:pt x="604924" y="422041"/>
                      <a:pt x="482994" y="429649"/>
                    </a:cubicBezTo>
                    <a:cubicBezTo>
                      <a:pt x="361064" y="437257"/>
                      <a:pt x="104970" y="418633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406779" h="429649" stroke="0" extrusionOk="0">
                    <a:moveTo>
                      <a:pt x="0" y="0"/>
                    </a:moveTo>
                    <a:cubicBezTo>
                      <a:pt x="210214" y="-37028"/>
                      <a:pt x="252611" y="20381"/>
                      <a:pt x="454859" y="0"/>
                    </a:cubicBezTo>
                    <a:cubicBezTo>
                      <a:pt x="657107" y="-20381"/>
                      <a:pt x="722904" y="47833"/>
                      <a:pt x="895649" y="0"/>
                    </a:cubicBezTo>
                    <a:cubicBezTo>
                      <a:pt x="1068394" y="-47833"/>
                      <a:pt x="1284202" y="15786"/>
                      <a:pt x="1406779" y="0"/>
                    </a:cubicBezTo>
                    <a:cubicBezTo>
                      <a:pt x="1434743" y="210680"/>
                      <a:pt x="1369574" y="261276"/>
                      <a:pt x="1406779" y="429649"/>
                    </a:cubicBezTo>
                    <a:cubicBezTo>
                      <a:pt x="1257127" y="456965"/>
                      <a:pt x="1097780" y="385502"/>
                      <a:pt x="965988" y="429649"/>
                    </a:cubicBezTo>
                    <a:cubicBezTo>
                      <a:pt x="834196" y="473796"/>
                      <a:pt x="695114" y="427079"/>
                      <a:pt x="539265" y="429649"/>
                    </a:cubicBezTo>
                    <a:cubicBezTo>
                      <a:pt x="383416" y="432219"/>
                      <a:pt x="190614" y="419579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14" y="5935655"/>
                <a:ext cx="1406779" cy="429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406779"/>
                          <a:gd name="connsiteY0" fmla="*/ 0 h 429649"/>
                          <a:gd name="connsiteX1" fmla="*/ 482994 w 1406779"/>
                          <a:gd name="connsiteY1" fmla="*/ 0 h 429649"/>
                          <a:gd name="connsiteX2" fmla="*/ 923785 w 1406779"/>
                          <a:gd name="connsiteY2" fmla="*/ 0 h 429649"/>
                          <a:gd name="connsiteX3" fmla="*/ 1406779 w 1406779"/>
                          <a:gd name="connsiteY3" fmla="*/ 0 h 429649"/>
                          <a:gd name="connsiteX4" fmla="*/ 1406779 w 1406779"/>
                          <a:gd name="connsiteY4" fmla="*/ 429649 h 429649"/>
                          <a:gd name="connsiteX5" fmla="*/ 909717 w 1406779"/>
                          <a:gd name="connsiteY5" fmla="*/ 429649 h 429649"/>
                          <a:gd name="connsiteX6" fmla="*/ 482994 w 1406779"/>
                          <a:gd name="connsiteY6" fmla="*/ 429649 h 429649"/>
                          <a:gd name="connsiteX7" fmla="*/ 0 w 1406779"/>
                          <a:gd name="connsiteY7" fmla="*/ 429649 h 429649"/>
                          <a:gd name="connsiteX8" fmla="*/ 0 w 1406779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06779" h="429649" fill="none" extrusionOk="0">
                            <a:moveTo>
                              <a:pt x="0" y="0"/>
                            </a:moveTo>
                            <a:cubicBezTo>
                              <a:pt x="175664" y="-25386"/>
                              <a:pt x="342760" y="192"/>
                              <a:pt x="482994" y="0"/>
                            </a:cubicBezTo>
                            <a:cubicBezTo>
                              <a:pt x="623228" y="-192"/>
                              <a:pt x="782211" y="24772"/>
                              <a:pt x="923785" y="0"/>
                            </a:cubicBezTo>
                            <a:cubicBezTo>
                              <a:pt x="1065359" y="-24772"/>
                              <a:pt x="1270015" y="46963"/>
                              <a:pt x="1406779" y="0"/>
                            </a:cubicBezTo>
                            <a:cubicBezTo>
                              <a:pt x="1415990" y="196929"/>
                              <a:pt x="1370270" y="237272"/>
                              <a:pt x="1406779" y="429649"/>
                            </a:cubicBezTo>
                            <a:cubicBezTo>
                              <a:pt x="1193083" y="453886"/>
                              <a:pt x="1053333" y="384766"/>
                              <a:pt x="909717" y="429649"/>
                            </a:cubicBezTo>
                            <a:cubicBezTo>
                              <a:pt x="766101" y="474532"/>
                              <a:pt x="604924" y="422041"/>
                              <a:pt x="482994" y="429649"/>
                            </a:cubicBezTo>
                            <a:cubicBezTo>
                              <a:pt x="361064" y="437257"/>
                              <a:pt x="104970" y="418633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406779" h="429649" stroke="0" extrusionOk="0">
                            <a:moveTo>
                              <a:pt x="0" y="0"/>
                            </a:moveTo>
                            <a:cubicBezTo>
                              <a:pt x="210214" y="-37028"/>
                              <a:pt x="252611" y="20381"/>
                              <a:pt x="454859" y="0"/>
                            </a:cubicBezTo>
                            <a:cubicBezTo>
                              <a:pt x="657107" y="-20381"/>
                              <a:pt x="722904" y="47833"/>
                              <a:pt x="895649" y="0"/>
                            </a:cubicBezTo>
                            <a:cubicBezTo>
                              <a:pt x="1068394" y="-47833"/>
                              <a:pt x="1284202" y="15786"/>
                              <a:pt x="1406779" y="0"/>
                            </a:cubicBezTo>
                            <a:cubicBezTo>
                              <a:pt x="1434743" y="210680"/>
                              <a:pt x="1369574" y="261276"/>
                              <a:pt x="1406779" y="429649"/>
                            </a:cubicBezTo>
                            <a:cubicBezTo>
                              <a:pt x="1257127" y="456965"/>
                              <a:pt x="1097780" y="385502"/>
                              <a:pt x="965988" y="429649"/>
                            </a:cubicBezTo>
                            <a:cubicBezTo>
                              <a:pt x="834196" y="473796"/>
                              <a:pt x="695114" y="427079"/>
                              <a:pt x="539265" y="429649"/>
                            </a:cubicBezTo>
                            <a:cubicBezTo>
                              <a:pt x="383416" y="432219"/>
                              <a:pt x="190614" y="419579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/>
              <p:nvPr/>
            </p:nvSpPr>
            <p:spPr>
              <a:xfrm>
                <a:off x="9101471" y="5935655"/>
                <a:ext cx="1664422" cy="429649"/>
              </a:xfrm>
              <a:custGeom>
                <a:avLst/>
                <a:gdLst>
                  <a:gd name="connsiteX0" fmla="*/ 0 w 1664422"/>
                  <a:gd name="connsiteY0" fmla="*/ 0 h 429649"/>
                  <a:gd name="connsiteX1" fmla="*/ 571452 w 1664422"/>
                  <a:gd name="connsiteY1" fmla="*/ 0 h 429649"/>
                  <a:gd name="connsiteX2" fmla="*/ 1092970 w 1664422"/>
                  <a:gd name="connsiteY2" fmla="*/ 0 h 429649"/>
                  <a:gd name="connsiteX3" fmla="*/ 1664422 w 1664422"/>
                  <a:gd name="connsiteY3" fmla="*/ 0 h 429649"/>
                  <a:gd name="connsiteX4" fmla="*/ 1664422 w 1664422"/>
                  <a:gd name="connsiteY4" fmla="*/ 429649 h 429649"/>
                  <a:gd name="connsiteX5" fmla="*/ 1076326 w 1664422"/>
                  <a:gd name="connsiteY5" fmla="*/ 429649 h 429649"/>
                  <a:gd name="connsiteX6" fmla="*/ 571452 w 1664422"/>
                  <a:gd name="connsiteY6" fmla="*/ 429649 h 429649"/>
                  <a:gd name="connsiteX7" fmla="*/ 0 w 1664422"/>
                  <a:gd name="connsiteY7" fmla="*/ 429649 h 429649"/>
                  <a:gd name="connsiteX8" fmla="*/ 0 w 1664422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4422" h="429649" fill="none" extrusionOk="0">
                    <a:moveTo>
                      <a:pt x="0" y="0"/>
                    </a:moveTo>
                    <a:cubicBezTo>
                      <a:pt x="173408" y="-38182"/>
                      <a:pt x="387510" y="66237"/>
                      <a:pt x="571452" y="0"/>
                    </a:cubicBezTo>
                    <a:cubicBezTo>
                      <a:pt x="755394" y="-66237"/>
                      <a:pt x="909772" y="61815"/>
                      <a:pt x="1092970" y="0"/>
                    </a:cubicBezTo>
                    <a:cubicBezTo>
                      <a:pt x="1276168" y="-61815"/>
                      <a:pt x="1447111" y="1621"/>
                      <a:pt x="1664422" y="0"/>
                    </a:cubicBezTo>
                    <a:cubicBezTo>
                      <a:pt x="1673633" y="196929"/>
                      <a:pt x="1627913" y="237272"/>
                      <a:pt x="1664422" y="429649"/>
                    </a:cubicBezTo>
                    <a:cubicBezTo>
                      <a:pt x="1448540" y="452502"/>
                      <a:pt x="1259604" y="420122"/>
                      <a:pt x="1076326" y="429649"/>
                    </a:cubicBezTo>
                    <a:cubicBezTo>
                      <a:pt x="893048" y="439176"/>
                      <a:pt x="788468" y="409235"/>
                      <a:pt x="571452" y="429649"/>
                    </a:cubicBezTo>
                    <a:cubicBezTo>
                      <a:pt x="354436" y="450063"/>
                      <a:pt x="132592" y="428676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664422" h="429649" stroke="0" extrusionOk="0">
                    <a:moveTo>
                      <a:pt x="0" y="0"/>
                    </a:moveTo>
                    <a:cubicBezTo>
                      <a:pt x="212188" y="-40197"/>
                      <a:pt x="355571" y="50157"/>
                      <a:pt x="538163" y="0"/>
                    </a:cubicBezTo>
                    <a:cubicBezTo>
                      <a:pt x="720755" y="-50157"/>
                      <a:pt x="839131" y="34867"/>
                      <a:pt x="1059682" y="0"/>
                    </a:cubicBezTo>
                    <a:cubicBezTo>
                      <a:pt x="1280233" y="-34867"/>
                      <a:pt x="1414014" y="9407"/>
                      <a:pt x="1664422" y="0"/>
                    </a:cubicBezTo>
                    <a:cubicBezTo>
                      <a:pt x="1692386" y="210680"/>
                      <a:pt x="1627217" y="261276"/>
                      <a:pt x="1664422" y="429649"/>
                    </a:cubicBezTo>
                    <a:cubicBezTo>
                      <a:pt x="1534222" y="486079"/>
                      <a:pt x="1381295" y="428959"/>
                      <a:pt x="1142903" y="429649"/>
                    </a:cubicBezTo>
                    <a:cubicBezTo>
                      <a:pt x="904511" y="430339"/>
                      <a:pt x="812348" y="396760"/>
                      <a:pt x="638028" y="429649"/>
                    </a:cubicBezTo>
                    <a:cubicBezTo>
                      <a:pt x="463708" y="462538"/>
                      <a:pt x="249798" y="357842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1" y="5935655"/>
                <a:ext cx="1664422" cy="429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664422"/>
                          <a:gd name="connsiteY0" fmla="*/ 0 h 429649"/>
                          <a:gd name="connsiteX1" fmla="*/ 571452 w 1664422"/>
                          <a:gd name="connsiteY1" fmla="*/ 0 h 429649"/>
                          <a:gd name="connsiteX2" fmla="*/ 1092970 w 1664422"/>
                          <a:gd name="connsiteY2" fmla="*/ 0 h 429649"/>
                          <a:gd name="connsiteX3" fmla="*/ 1664422 w 1664422"/>
                          <a:gd name="connsiteY3" fmla="*/ 0 h 429649"/>
                          <a:gd name="connsiteX4" fmla="*/ 1664422 w 1664422"/>
                          <a:gd name="connsiteY4" fmla="*/ 429649 h 429649"/>
                          <a:gd name="connsiteX5" fmla="*/ 1076326 w 1664422"/>
                          <a:gd name="connsiteY5" fmla="*/ 429649 h 429649"/>
                          <a:gd name="connsiteX6" fmla="*/ 571452 w 1664422"/>
                          <a:gd name="connsiteY6" fmla="*/ 429649 h 429649"/>
                          <a:gd name="connsiteX7" fmla="*/ 0 w 1664422"/>
                          <a:gd name="connsiteY7" fmla="*/ 429649 h 429649"/>
                          <a:gd name="connsiteX8" fmla="*/ 0 w 1664422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64422" h="429649" fill="none" extrusionOk="0">
                            <a:moveTo>
                              <a:pt x="0" y="0"/>
                            </a:moveTo>
                            <a:cubicBezTo>
                              <a:pt x="173408" y="-38182"/>
                              <a:pt x="387510" y="66237"/>
                              <a:pt x="571452" y="0"/>
                            </a:cubicBezTo>
                            <a:cubicBezTo>
                              <a:pt x="755394" y="-66237"/>
                              <a:pt x="909772" y="61815"/>
                              <a:pt x="1092970" y="0"/>
                            </a:cubicBezTo>
                            <a:cubicBezTo>
                              <a:pt x="1276168" y="-61815"/>
                              <a:pt x="1447111" y="1621"/>
                              <a:pt x="1664422" y="0"/>
                            </a:cubicBezTo>
                            <a:cubicBezTo>
                              <a:pt x="1673633" y="196929"/>
                              <a:pt x="1627913" y="237272"/>
                              <a:pt x="1664422" y="429649"/>
                            </a:cubicBezTo>
                            <a:cubicBezTo>
                              <a:pt x="1448540" y="452502"/>
                              <a:pt x="1259604" y="420122"/>
                              <a:pt x="1076326" y="429649"/>
                            </a:cubicBezTo>
                            <a:cubicBezTo>
                              <a:pt x="893048" y="439176"/>
                              <a:pt x="788468" y="409235"/>
                              <a:pt x="571452" y="429649"/>
                            </a:cubicBezTo>
                            <a:cubicBezTo>
                              <a:pt x="354436" y="450063"/>
                              <a:pt x="132592" y="428676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664422" h="429649" stroke="0" extrusionOk="0">
                            <a:moveTo>
                              <a:pt x="0" y="0"/>
                            </a:moveTo>
                            <a:cubicBezTo>
                              <a:pt x="212188" y="-40197"/>
                              <a:pt x="355571" y="50157"/>
                              <a:pt x="538163" y="0"/>
                            </a:cubicBezTo>
                            <a:cubicBezTo>
                              <a:pt x="720755" y="-50157"/>
                              <a:pt x="839131" y="34867"/>
                              <a:pt x="1059682" y="0"/>
                            </a:cubicBezTo>
                            <a:cubicBezTo>
                              <a:pt x="1280233" y="-34867"/>
                              <a:pt x="1414014" y="9407"/>
                              <a:pt x="1664422" y="0"/>
                            </a:cubicBezTo>
                            <a:cubicBezTo>
                              <a:pt x="1692386" y="210680"/>
                              <a:pt x="1627217" y="261276"/>
                              <a:pt x="1664422" y="429649"/>
                            </a:cubicBezTo>
                            <a:cubicBezTo>
                              <a:pt x="1534222" y="486079"/>
                              <a:pt x="1381295" y="428959"/>
                              <a:pt x="1142903" y="429649"/>
                            </a:cubicBezTo>
                            <a:cubicBezTo>
                              <a:pt x="904511" y="430339"/>
                              <a:pt x="812348" y="396760"/>
                              <a:pt x="638028" y="429649"/>
                            </a:cubicBezTo>
                            <a:cubicBezTo>
                              <a:pt x="463708" y="462538"/>
                              <a:pt x="249798" y="357842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3440CCF-ACA5-4057-B0B4-05E92EF43953}"/>
              </a:ext>
            </a:extLst>
          </p:cNvPr>
          <p:cNvSpPr/>
          <p:nvPr/>
        </p:nvSpPr>
        <p:spPr>
          <a:xfrm>
            <a:off x="9133370" y="1710468"/>
            <a:ext cx="182880" cy="1828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X</a:t>
            </a:r>
            <a:endParaRPr lang="id-ID" sz="1000" b="1" dirty="0">
              <a:solidFill>
                <a:srgbClr val="FFFF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9D985A-B0D9-4366-BD0B-692F01AF1714}"/>
              </a:ext>
            </a:extLst>
          </p:cNvPr>
          <p:cNvSpPr/>
          <p:nvPr/>
        </p:nvSpPr>
        <p:spPr>
          <a:xfrm>
            <a:off x="4146697" y="4688966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433C24F-0716-4279-9EF5-ABB7D636864E}"/>
              </a:ext>
            </a:extLst>
          </p:cNvPr>
          <p:cNvSpPr/>
          <p:nvPr/>
        </p:nvSpPr>
        <p:spPr>
          <a:xfrm>
            <a:off x="8371367" y="5621536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2" name="Straight Arrow Connector 15">
            <a:extLst>
              <a:ext uri="{FF2B5EF4-FFF2-40B4-BE49-F238E27FC236}">
                <a16:creationId xmlns:a16="http://schemas.microsoft.com/office/drawing/2014/main" id="{1A0D879D-9DE3-452C-998F-77019FE5A02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462807" y="1893348"/>
            <a:ext cx="762003" cy="360636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5">
            <a:extLst>
              <a:ext uri="{FF2B5EF4-FFF2-40B4-BE49-F238E27FC236}">
                <a16:creationId xmlns:a16="http://schemas.microsoft.com/office/drawing/2014/main" id="{4B09D42A-7566-48BC-AAB2-E2EE1C263F9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238139" y="2157164"/>
            <a:ext cx="673430" cy="2382938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F2441D-61EB-491C-89A1-7F96AD0B0048}"/>
                  </a:ext>
                </a:extLst>
              </p:cNvPr>
              <p:cNvSpPr txBox="1"/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b="0" dirty="0"/>
                  <a:t>Response of some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BF2441D-61EB-491C-89A1-7F96AD0B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blipFill>
                <a:blip r:embed="rId8"/>
                <a:stretch>
                  <a:fillRect l="-1020" t="-1163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011945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D906472-436C-46F8-BBE6-F9668FD4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89332" y="4176275"/>
            <a:ext cx="3493310" cy="1922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4B558D-CF2F-4453-8D55-04F1132A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6948" y="4144010"/>
            <a:ext cx="3493312" cy="19703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14200"/>
            <a:ext cx="11101917" cy="3620840"/>
          </a:xfrm>
        </p:spPr>
        <p:txBody>
          <a:bodyPr/>
          <a:lstStyle/>
          <a:p>
            <a:r>
              <a:rPr lang="en-US" sz="2000" dirty="0"/>
              <a:t>Function responses </a:t>
            </a:r>
            <a:br>
              <a:rPr lang="en-US" sz="2000" dirty="0"/>
            </a:br>
            <a:r>
              <a:rPr lang="en-US" sz="2000" dirty="0"/>
              <a:t>for increasing scale </a:t>
            </a:r>
            <a:br>
              <a:rPr lang="en-US" sz="2000" dirty="0"/>
            </a:br>
            <a:r>
              <a:rPr lang="en-US" sz="2000" dirty="0"/>
              <a:t>(scale signature)</a:t>
            </a:r>
            <a:endParaRPr lang="id-ID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55908"/>
          </a:xfrm>
        </p:spPr>
        <p:txBody>
          <a:bodyPr/>
          <a:lstStyle/>
          <a:p>
            <a:r>
              <a:rPr lang="id-ID" dirty="0"/>
              <a:t>Automatic </a:t>
            </a:r>
            <a:br>
              <a:rPr lang="en-US" dirty="0"/>
            </a:br>
            <a:r>
              <a:rPr lang="id-ID" dirty="0"/>
              <a:t>Scale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0F6CC-5ED8-4B78-A148-4FE264288F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930" y="1358292"/>
            <a:ext cx="3269348" cy="260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63207-63BE-4602-AF3F-2B366CC4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888" y="1358292"/>
            <a:ext cx="2559588" cy="2603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FA819-A4F4-4A3A-A9C8-ECA951CBE314}"/>
              </a:ext>
            </a:extLst>
          </p:cNvPr>
          <p:cNvSpPr/>
          <p:nvPr/>
        </p:nvSpPr>
        <p:spPr>
          <a:xfrm>
            <a:off x="4798863" y="1953018"/>
            <a:ext cx="228600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X</a:t>
            </a:r>
            <a:endParaRPr lang="id-ID" sz="14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/>
              <p:nvPr/>
            </p:nvSpPr>
            <p:spPr>
              <a:xfrm>
                <a:off x="4950214" y="5935655"/>
                <a:ext cx="1406779" cy="429649"/>
              </a:xfrm>
              <a:custGeom>
                <a:avLst/>
                <a:gdLst>
                  <a:gd name="connsiteX0" fmla="*/ 0 w 1406779"/>
                  <a:gd name="connsiteY0" fmla="*/ 0 h 429649"/>
                  <a:gd name="connsiteX1" fmla="*/ 482994 w 1406779"/>
                  <a:gd name="connsiteY1" fmla="*/ 0 h 429649"/>
                  <a:gd name="connsiteX2" fmla="*/ 923785 w 1406779"/>
                  <a:gd name="connsiteY2" fmla="*/ 0 h 429649"/>
                  <a:gd name="connsiteX3" fmla="*/ 1406779 w 1406779"/>
                  <a:gd name="connsiteY3" fmla="*/ 0 h 429649"/>
                  <a:gd name="connsiteX4" fmla="*/ 1406779 w 1406779"/>
                  <a:gd name="connsiteY4" fmla="*/ 429649 h 429649"/>
                  <a:gd name="connsiteX5" fmla="*/ 909717 w 1406779"/>
                  <a:gd name="connsiteY5" fmla="*/ 429649 h 429649"/>
                  <a:gd name="connsiteX6" fmla="*/ 482994 w 1406779"/>
                  <a:gd name="connsiteY6" fmla="*/ 429649 h 429649"/>
                  <a:gd name="connsiteX7" fmla="*/ 0 w 1406779"/>
                  <a:gd name="connsiteY7" fmla="*/ 429649 h 429649"/>
                  <a:gd name="connsiteX8" fmla="*/ 0 w 1406779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779" h="429649" fill="none" extrusionOk="0">
                    <a:moveTo>
                      <a:pt x="0" y="0"/>
                    </a:moveTo>
                    <a:cubicBezTo>
                      <a:pt x="175664" y="-25386"/>
                      <a:pt x="342760" y="192"/>
                      <a:pt x="482994" y="0"/>
                    </a:cubicBezTo>
                    <a:cubicBezTo>
                      <a:pt x="623228" y="-192"/>
                      <a:pt x="782211" y="24772"/>
                      <a:pt x="923785" y="0"/>
                    </a:cubicBezTo>
                    <a:cubicBezTo>
                      <a:pt x="1065359" y="-24772"/>
                      <a:pt x="1270015" y="46963"/>
                      <a:pt x="1406779" y="0"/>
                    </a:cubicBezTo>
                    <a:cubicBezTo>
                      <a:pt x="1415990" y="196929"/>
                      <a:pt x="1370270" y="237272"/>
                      <a:pt x="1406779" y="429649"/>
                    </a:cubicBezTo>
                    <a:cubicBezTo>
                      <a:pt x="1193083" y="453886"/>
                      <a:pt x="1053333" y="384766"/>
                      <a:pt x="909717" y="429649"/>
                    </a:cubicBezTo>
                    <a:cubicBezTo>
                      <a:pt x="766101" y="474532"/>
                      <a:pt x="604924" y="422041"/>
                      <a:pt x="482994" y="429649"/>
                    </a:cubicBezTo>
                    <a:cubicBezTo>
                      <a:pt x="361064" y="437257"/>
                      <a:pt x="104970" y="418633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406779" h="429649" stroke="0" extrusionOk="0">
                    <a:moveTo>
                      <a:pt x="0" y="0"/>
                    </a:moveTo>
                    <a:cubicBezTo>
                      <a:pt x="210214" y="-37028"/>
                      <a:pt x="252611" y="20381"/>
                      <a:pt x="454859" y="0"/>
                    </a:cubicBezTo>
                    <a:cubicBezTo>
                      <a:pt x="657107" y="-20381"/>
                      <a:pt x="722904" y="47833"/>
                      <a:pt x="895649" y="0"/>
                    </a:cubicBezTo>
                    <a:cubicBezTo>
                      <a:pt x="1068394" y="-47833"/>
                      <a:pt x="1284202" y="15786"/>
                      <a:pt x="1406779" y="0"/>
                    </a:cubicBezTo>
                    <a:cubicBezTo>
                      <a:pt x="1434743" y="210680"/>
                      <a:pt x="1369574" y="261276"/>
                      <a:pt x="1406779" y="429649"/>
                    </a:cubicBezTo>
                    <a:cubicBezTo>
                      <a:pt x="1257127" y="456965"/>
                      <a:pt x="1097780" y="385502"/>
                      <a:pt x="965988" y="429649"/>
                    </a:cubicBezTo>
                    <a:cubicBezTo>
                      <a:pt x="834196" y="473796"/>
                      <a:pt x="695114" y="427079"/>
                      <a:pt x="539265" y="429649"/>
                    </a:cubicBezTo>
                    <a:cubicBezTo>
                      <a:pt x="383416" y="432219"/>
                      <a:pt x="190614" y="419579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14" y="5935655"/>
                <a:ext cx="1406779" cy="429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406779"/>
                          <a:gd name="connsiteY0" fmla="*/ 0 h 429649"/>
                          <a:gd name="connsiteX1" fmla="*/ 482994 w 1406779"/>
                          <a:gd name="connsiteY1" fmla="*/ 0 h 429649"/>
                          <a:gd name="connsiteX2" fmla="*/ 923785 w 1406779"/>
                          <a:gd name="connsiteY2" fmla="*/ 0 h 429649"/>
                          <a:gd name="connsiteX3" fmla="*/ 1406779 w 1406779"/>
                          <a:gd name="connsiteY3" fmla="*/ 0 h 429649"/>
                          <a:gd name="connsiteX4" fmla="*/ 1406779 w 1406779"/>
                          <a:gd name="connsiteY4" fmla="*/ 429649 h 429649"/>
                          <a:gd name="connsiteX5" fmla="*/ 909717 w 1406779"/>
                          <a:gd name="connsiteY5" fmla="*/ 429649 h 429649"/>
                          <a:gd name="connsiteX6" fmla="*/ 482994 w 1406779"/>
                          <a:gd name="connsiteY6" fmla="*/ 429649 h 429649"/>
                          <a:gd name="connsiteX7" fmla="*/ 0 w 1406779"/>
                          <a:gd name="connsiteY7" fmla="*/ 429649 h 429649"/>
                          <a:gd name="connsiteX8" fmla="*/ 0 w 1406779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06779" h="429649" fill="none" extrusionOk="0">
                            <a:moveTo>
                              <a:pt x="0" y="0"/>
                            </a:moveTo>
                            <a:cubicBezTo>
                              <a:pt x="175664" y="-25386"/>
                              <a:pt x="342760" y="192"/>
                              <a:pt x="482994" y="0"/>
                            </a:cubicBezTo>
                            <a:cubicBezTo>
                              <a:pt x="623228" y="-192"/>
                              <a:pt x="782211" y="24772"/>
                              <a:pt x="923785" y="0"/>
                            </a:cubicBezTo>
                            <a:cubicBezTo>
                              <a:pt x="1065359" y="-24772"/>
                              <a:pt x="1270015" y="46963"/>
                              <a:pt x="1406779" y="0"/>
                            </a:cubicBezTo>
                            <a:cubicBezTo>
                              <a:pt x="1415990" y="196929"/>
                              <a:pt x="1370270" y="237272"/>
                              <a:pt x="1406779" y="429649"/>
                            </a:cubicBezTo>
                            <a:cubicBezTo>
                              <a:pt x="1193083" y="453886"/>
                              <a:pt x="1053333" y="384766"/>
                              <a:pt x="909717" y="429649"/>
                            </a:cubicBezTo>
                            <a:cubicBezTo>
                              <a:pt x="766101" y="474532"/>
                              <a:pt x="604924" y="422041"/>
                              <a:pt x="482994" y="429649"/>
                            </a:cubicBezTo>
                            <a:cubicBezTo>
                              <a:pt x="361064" y="437257"/>
                              <a:pt x="104970" y="418633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406779" h="429649" stroke="0" extrusionOk="0">
                            <a:moveTo>
                              <a:pt x="0" y="0"/>
                            </a:moveTo>
                            <a:cubicBezTo>
                              <a:pt x="210214" y="-37028"/>
                              <a:pt x="252611" y="20381"/>
                              <a:pt x="454859" y="0"/>
                            </a:cubicBezTo>
                            <a:cubicBezTo>
                              <a:pt x="657107" y="-20381"/>
                              <a:pt x="722904" y="47833"/>
                              <a:pt x="895649" y="0"/>
                            </a:cubicBezTo>
                            <a:cubicBezTo>
                              <a:pt x="1068394" y="-47833"/>
                              <a:pt x="1284202" y="15786"/>
                              <a:pt x="1406779" y="0"/>
                            </a:cubicBezTo>
                            <a:cubicBezTo>
                              <a:pt x="1434743" y="210680"/>
                              <a:pt x="1369574" y="261276"/>
                              <a:pt x="1406779" y="429649"/>
                            </a:cubicBezTo>
                            <a:cubicBezTo>
                              <a:pt x="1257127" y="456965"/>
                              <a:pt x="1097780" y="385502"/>
                              <a:pt x="965988" y="429649"/>
                            </a:cubicBezTo>
                            <a:cubicBezTo>
                              <a:pt x="834196" y="473796"/>
                              <a:pt x="695114" y="427079"/>
                              <a:pt x="539265" y="429649"/>
                            </a:cubicBezTo>
                            <a:cubicBezTo>
                              <a:pt x="383416" y="432219"/>
                              <a:pt x="190614" y="419579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/>
              <p:nvPr/>
            </p:nvSpPr>
            <p:spPr>
              <a:xfrm>
                <a:off x="9101471" y="5935655"/>
                <a:ext cx="1664422" cy="429649"/>
              </a:xfrm>
              <a:custGeom>
                <a:avLst/>
                <a:gdLst>
                  <a:gd name="connsiteX0" fmla="*/ 0 w 1664422"/>
                  <a:gd name="connsiteY0" fmla="*/ 0 h 429649"/>
                  <a:gd name="connsiteX1" fmla="*/ 571452 w 1664422"/>
                  <a:gd name="connsiteY1" fmla="*/ 0 h 429649"/>
                  <a:gd name="connsiteX2" fmla="*/ 1092970 w 1664422"/>
                  <a:gd name="connsiteY2" fmla="*/ 0 h 429649"/>
                  <a:gd name="connsiteX3" fmla="*/ 1664422 w 1664422"/>
                  <a:gd name="connsiteY3" fmla="*/ 0 h 429649"/>
                  <a:gd name="connsiteX4" fmla="*/ 1664422 w 1664422"/>
                  <a:gd name="connsiteY4" fmla="*/ 429649 h 429649"/>
                  <a:gd name="connsiteX5" fmla="*/ 1076326 w 1664422"/>
                  <a:gd name="connsiteY5" fmla="*/ 429649 h 429649"/>
                  <a:gd name="connsiteX6" fmla="*/ 571452 w 1664422"/>
                  <a:gd name="connsiteY6" fmla="*/ 429649 h 429649"/>
                  <a:gd name="connsiteX7" fmla="*/ 0 w 1664422"/>
                  <a:gd name="connsiteY7" fmla="*/ 429649 h 429649"/>
                  <a:gd name="connsiteX8" fmla="*/ 0 w 1664422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4422" h="429649" fill="none" extrusionOk="0">
                    <a:moveTo>
                      <a:pt x="0" y="0"/>
                    </a:moveTo>
                    <a:cubicBezTo>
                      <a:pt x="173408" y="-38182"/>
                      <a:pt x="387510" y="66237"/>
                      <a:pt x="571452" y="0"/>
                    </a:cubicBezTo>
                    <a:cubicBezTo>
                      <a:pt x="755394" y="-66237"/>
                      <a:pt x="909772" y="61815"/>
                      <a:pt x="1092970" y="0"/>
                    </a:cubicBezTo>
                    <a:cubicBezTo>
                      <a:pt x="1276168" y="-61815"/>
                      <a:pt x="1447111" y="1621"/>
                      <a:pt x="1664422" y="0"/>
                    </a:cubicBezTo>
                    <a:cubicBezTo>
                      <a:pt x="1673633" y="196929"/>
                      <a:pt x="1627913" y="237272"/>
                      <a:pt x="1664422" y="429649"/>
                    </a:cubicBezTo>
                    <a:cubicBezTo>
                      <a:pt x="1448540" y="452502"/>
                      <a:pt x="1259604" y="420122"/>
                      <a:pt x="1076326" y="429649"/>
                    </a:cubicBezTo>
                    <a:cubicBezTo>
                      <a:pt x="893048" y="439176"/>
                      <a:pt x="788468" y="409235"/>
                      <a:pt x="571452" y="429649"/>
                    </a:cubicBezTo>
                    <a:cubicBezTo>
                      <a:pt x="354436" y="450063"/>
                      <a:pt x="132592" y="428676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664422" h="429649" stroke="0" extrusionOk="0">
                    <a:moveTo>
                      <a:pt x="0" y="0"/>
                    </a:moveTo>
                    <a:cubicBezTo>
                      <a:pt x="212188" y="-40197"/>
                      <a:pt x="355571" y="50157"/>
                      <a:pt x="538163" y="0"/>
                    </a:cubicBezTo>
                    <a:cubicBezTo>
                      <a:pt x="720755" y="-50157"/>
                      <a:pt x="839131" y="34867"/>
                      <a:pt x="1059682" y="0"/>
                    </a:cubicBezTo>
                    <a:cubicBezTo>
                      <a:pt x="1280233" y="-34867"/>
                      <a:pt x="1414014" y="9407"/>
                      <a:pt x="1664422" y="0"/>
                    </a:cubicBezTo>
                    <a:cubicBezTo>
                      <a:pt x="1692386" y="210680"/>
                      <a:pt x="1627217" y="261276"/>
                      <a:pt x="1664422" y="429649"/>
                    </a:cubicBezTo>
                    <a:cubicBezTo>
                      <a:pt x="1534222" y="486079"/>
                      <a:pt x="1381295" y="428959"/>
                      <a:pt x="1142903" y="429649"/>
                    </a:cubicBezTo>
                    <a:cubicBezTo>
                      <a:pt x="904511" y="430339"/>
                      <a:pt x="812348" y="396760"/>
                      <a:pt x="638028" y="429649"/>
                    </a:cubicBezTo>
                    <a:cubicBezTo>
                      <a:pt x="463708" y="462538"/>
                      <a:pt x="249798" y="357842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1" y="5935655"/>
                <a:ext cx="1664422" cy="429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664422"/>
                          <a:gd name="connsiteY0" fmla="*/ 0 h 429649"/>
                          <a:gd name="connsiteX1" fmla="*/ 571452 w 1664422"/>
                          <a:gd name="connsiteY1" fmla="*/ 0 h 429649"/>
                          <a:gd name="connsiteX2" fmla="*/ 1092970 w 1664422"/>
                          <a:gd name="connsiteY2" fmla="*/ 0 h 429649"/>
                          <a:gd name="connsiteX3" fmla="*/ 1664422 w 1664422"/>
                          <a:gd name="connsiteY3" fmla="*/ 0 h 429649"/>
                          <a:gd name="connsiteX4" fmla="*/ 1664422 w 1664422"/>
                          <a:gd name="connsiteY4" fmla="*/ 429649 h 429649"/>
                          <a:gd name="connsiteX5" fmla="*/ 1076326 w 1664422"/>
                          <a:gd name="connsiteY5" fmla="*/ 429649 h 429649"/>
                          <a:gd name="connsiteX6" fmla="*/ 571452 w 1664422"/>
                          <a:gd name="connsiteY6" fmla="*/ 429649 h 429649"/>
                          <a:gd name="connsiteX7" fmla="*/ 0 w 1664422"/>
                          <a:gd name="connsiteY7" fmla="*/ 429649 h 429649"/>
                          <a:gd name="connsiteX8" fmla="*/ 0 w 1664422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64422" h="429649" fill="none" extrusionOk="0">
                            <a:moveTo>
                              <a:pt x="0" y="0"/>
                            </a:moveTo>
                            <a:cubicBezTo>
                              <a:pt x="173408" y="-38182"/>
                              <a:pt x="387510" y="66237"/>
                              <a:pt x="571452" y="0"/>
                            </a:cubicBezTo>
                            <a:cubicBezTo>
                              <a:pt x="755394" y="-66237"/>
                              <a:pt x="909772" y="61815"/>
                              <a:pt x="1092970" y="0"/>
                            </a:cubicBezTo>
                            <a:cubicBezTo>
                              <a:pt x="1276168" y="-61815"/>
                              <a:pt x="1447111" y="1621"/>
                              <a:pt x="1664422" y="0"/>
                            </a:cubicBezTo>
                            <a:cubicBezTo>
                              <a:pt x="1673633" y="196929"/>
                              <a:pt x="1627913" y="237272"/>
                              <a:pt x="1664422" y="429649"/>
                            </a:cubicBezTo>
                            <a:cubicBezTo>
                              <a:pt x="1448540" y="452502"/>
                              <a:pt x="1259604" y="420122"/>
                              <a:pt x="1076326" y="429649"/>
                            </a:cubicBezTo>
                            <a:cubicBezTo>
                              <a:pt x="893048" y="439176"/>
                              <a:pt x="788468" y="409235"/>
                              <a:pt x="571452" y="429649"/>
                            </a:cubicBezTo>
                            <a:cubicBezTo>
                              <a:pt x="354436" y="450063"/>
                              <a:pt x="132592" y="428676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664422" h="429649" stroke="0" extrusionOk="0">
                            <a:moveTo>
                              <a:pt x="0" y="0"/>
                            </a:moveTo>
                            <a:cubicBezTo>
                              <a:pt x="212188" y="-40197"/>
                              <a:pt x="355571" y="50157"/>
                              <a:pt x="538163" y="0"/>
                            </a:cubicBezTo>
                            <a:cubicBezTo>
                              <a:pt x="720755" y="-50157"/>
                              <a:pt x="839131" y="34867"/>
                              <a:pt x="1059682" y="0"/>
                            </a:cubicBezTo>
                            <a:cubicBezTo>
                              <a:pt x="1280233" y="-34867"/>
                              <a:pt x="1414014" y="9407"/>
                              <a:pt x="1664422" y="0"/>
                            </a:cubicBezTo>
                            <a:cubicBezTo>
                              <a:pt x="1692386" y="210680"/>
                              <a:pt x="1627217" y="261276"/>
                              <a:pt x="1664422" y="429649"/>
                            </a:cubicBezTo>
                            <a:cubicBezTo>
                              <a:pt x="1534222" y="486079"/>
                              <a:pt x="1381295" y="428959"/>
                              <a:pt x="1142903" y="429649"/>
                            </a:cubicBezTo>
                            <a:cubicBezTo>
                              <a:pt x="904511" y="430339"/>
                              <a:pt x="812348" y="396760"/>
                              <a:pt x="638028" y="429649"/>
                            </a:cubicBezTo>
                            <a:cubicBezTo>
                              <a:pt x="463708" y="462538"/>
                              <a:pt x="249798" y="357842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3440CCF-ACA5-4057-B0B4-05E92EF43953}"/>
              </a:ext>
            </a:extLst>
          </p:cNvPr>
          <p:cNvSpPr/>
          <p:nvPr/>
        </p:nvSpPr>
        <p:spPr>
          <a:xfrm>
            <a:off x="9112104" y="1667936"/>
            <a:ext cx="228600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X</a:t>
            </a:r>
            <a:endParaRPr lang="id-ID" sz="1400" b="1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24BE9F6-6341-482D-B958-346F73B5C739}"/>
              </a:ext>
            </a:extLst>
          </p:cNvPr>
          <p:cNvSpPr/>
          <p:nvPr/>
        </p:nvSpPr>
        <p:spPr>
          <a:xfrm>
            <a:off x="4146697" y="4688966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42113EB-70DA-4A2A-8D28-CECAAA527243}"/>
              </a:ext>
            </a:extLst>
          </p:cNvPr>
          <p:cNvSpPr/>
          <p:nvPr/>
        </p:nvSpPr>
        <p:spPr>
          <a:xfrm>
            <a:off x="8371367" y="5621536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C4D7C3-5AD9-464F-8F6B-76E19EA04978}"/>
              </a:ext>
            </a:extLst>
          </p:cNvPr>
          <p:cNvSpPr/>
          <p:nvPr/>
        </p:nvSpPr>
        <p:spPr>
          <a:xfrm>
            <a:off x="4227504" y="4430962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EA2D533-AF5C-4892-9092-31637C17721E}"/>
              </a:ext>
            </a:extLst>
          </p:cNvPr>
          <p:cNvSpPr/>
          <p:nvPr/>
        </p:nvSpPr>
        <p:spPr>
          <a:xfrm>
            <a:off x="8508527" y="5235917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9" name="Straight Arrow Connector 15">
            <a:extLst>
              <a:ext uri="{FF2B5EF4-FFF2-40B4-BE49-F238E27FC236}">
                <a16:creationId xmlns:a16="http://schemas.microsoft.com/office/drawing/2014/main" id="{28EC2C8C-81BD-496A-8763-AFCBD7D93592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599967" y="1896536"/>
            <a:ext cx="626437" cy="3196459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5">
            <a:extLst>
              <a:ext uri="{FF2B5EF4-FFF2-40B4-BE49-F238E27FC236}">
                <a16:creationId xmlns:a16="http://schemas.microsoft.com/office/drawing/2014/main" id="{C0029C33-2224-4C10-A25F-65700757A175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318944" y="2181618"/>
            <a:ext cx="594219" cy="2135201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98277-2ACE-46F8-992C-1F5356B756B0}"/>
                  </a:ext>
                </a:extLst>
              </p:cNvPr>
              <p:cNvSpPr txBox="1"/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b="0" dirty="0"/>
                  <a:t>Response of some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598277-2ACE-46F8-992C-1F5356B7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blipFill>
                <a:blip r:embed="rId8"/>
                <a:stretch>
                  <a:fillRect l="-1020" t="-1163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7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BC686FD-73A0-425F-A770-2FBFCE0C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89332" y="4176275"/>
            <a:ext cx="3493310" cy="19227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329997-734C-4C7D-88D0-D5C1D9F6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6948" y="4144010"/>
            <a:ext cx="3493312" cy="19703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14200"/>
            <a:ext cx="11101917" cy="3620840"/>
          </a:xfrm>
        </p:spPr>
        <p:txBody>
          <a:bodyPr/>
          <a:lstStyle/>
          <a:p>
            <a:r>
              <a:rPr lang="en-US" sz="2000" dirty="0"/>
              <a:t>Function responses </a:t>
            </a:r>
            <a:br>
              <a:rPr lang="en-US" sz="2000" dirty="0"/>
            </a:br>
            <a:r>
              <a:rPr lang="en-US" sz="2000" dirty="0"/>
              <a:t>for increasing scale </a:t>
            </a:r>
            <a:br>
              <a:rPr lang="en-US" sz="2000" dirty="0"/>
            </a:br>
            <a:r>
              <a:rPr lang="en-US" sz="2000" dirty="0"/>
              <a:t>(scale signature)</a:t>
            </a:r>
            <a:endParaRPr lang="id-ID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55908"/>
          </a:xfrm>
        </p:spPr>
        <p:txBody>
          <a:bodyPr/>
          <a:lstStyle/>
          <a:p>
            <a:r>
              <a:rPr lang="id-ID" dirty="0"/>
              <a:t>Automatic </a:t>
            </a:r>
            <a:br>
              <a:rPr lang="en-US" dirty="0"/>
            </a:br>
            <a:r>
              <a:rPr lang="id-ID" dirty="0"/>
              <a:t>Scale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0F6CC-5ED8-4B78-A148-4FE264288F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930" y="1358292"/>
            <a:ext cx="3269348" cy="260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63207-63BE-4602-AF3F-2B366CC4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888" y="1358292"/>
            <a:ext cx="2559588" cy="2603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FA819-A4F4-4A3A-A9C8-ECA951CBE314}"/>
              </a:ext>
            </a:extLst>
          </p:cNvPr>
          <p:cNvSpPr/>
          <p:nvPr/>
        </p:nvSpPr>
        <p:spPr>
          <a:xfrm>
            <a:off x="4756331" y="1910486"/>
            <a:ext cx="320040" cy="3200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</a:t>
            </a:r>
            <a:endParaRPr lang="id-ID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/>
              <p:nvPr/>
            </p:nvSpPr>
            <p:spPr>
              <a:xfrm>
                <a:off x="4950214" y="5935655"/>
                <a:ext cx="1406779" cy="429649"/>
              </a:xfrm>
              <a:custGeom>
                <a:avLst/>
                <a:gdLst>
                  <a:gd name="connsiteX0" fmla="*/ 0 w 1406779"/>
                  <a:gd name="connsiteY0" fmla="*/ 0 h 429649"/>
                  <a:gd name="connsiteX1" fmla="*/ 482994 w 1406779"/>
                  <a:gd name="connsiteY1" fmla="*/ 0 h 429649"/>
                  <a:gd name="connsiteX2" fmla="*/ 923785 w 1406779"/>
                  <a:gd name="connsiteY2" fmla="*/ 0 h 429649"/>
                  <a:gd name="connsiteX3" fmla="*/ 1406779 w 1406779"/>
                  <a:gd name="connsiteY3" fmla="*/ 0 h 429649"/>
                  <a:gd name="connsiteX4" fmla="*/ 1406779 w 1406779"/>
                  <a:gd name="connsiteY4" fmla="*/ 429649 h 429649"/>
                  <a:gd name="connsiteX5" fmla="*/ 909717 w 1406779"/>
                  <a:gd name="connsiteY5" fmla="*/ 429649 h 429649"/>
                  <a:gd name="connsiteX6" fmla="*/ 482994 w 1406779"/>
                  <a:gd name="connsiteY6" fmla="*/ 429649 h 429649"/>
                  <a:gd name="connsiteX7" fmla="*/ 0 w 1406779"/>
                  <a:gd name="connsiteY7" fmla="*/ 429649 h 429649"/>
                  <a:gd name="connsiteX8" fmla="*/ 0 w 1406779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779" h="429649" fill="none" extrusionOk="0">
                    <a:moveTo>
                      <a:pt x="0" y="0"/>
                    </a:moveTo>
                    <a:cubicBezTo>
                      <a:pt x="175664" y="-25386"/>
                      <a:pt x="342760" y="192"/>
                      <a:pt x="482994" y="0"/>
                    </a:cubicBezTo>
                    <a:cubicBezTo>
                      <a:pt x="623228" y="-192"/>
                      <a:pt x="782211" y="24772"/>
                      <a:pt x="923785" y="0"/>
                    </a:cubicBezTo>
                    <a:cubicBezTo>
                      <a:pt x="1065359" y="-24772"/>
                      <a:pt x="1270015" y="46963"/>
                      <a:pt x="1406779" y="0"/>
                    </a:cubicBezTo>
                    <a:cubicBezTo>
                      <a:pt x="1415990" y="196929"/>
                      <a:pt x="1370270" y="237272"/>
                      <a:pt x="1406779" y="429649"/>
                    </a:cubicBezTo>
                    <a:cubicBezTo>
                      <a:pt x="1193083" y="453886"/>
                      <a:pt x="1053333" y="384766"/>
                      <a:pt x="909717" y="429649"/>
                    </a:cubicBezTo>
                    <a:cubicBezTo>
                      <a:pt x="766101" y="474532"/>
                      <a:pt x="604924" y="422041"/>
                      <a:pt x="482994" y="429649"/>
                    </a:cubicBezTo>
                    <a:cubicBezTo>
                      <a:pt x="361064" y="437257"/>
                      <a:pt x="104970" y="418633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406779" h="429649" stroke="0" extrusionOk="0">
                    <a:moveTo>
                      <a:pt x="0" y="0"/>
                    </a:moveTo>
                    <a:cubicBezTo>
                      <a:pt x="210214" y="-37028"/>
                      <a:pt x="252611" y="20381"/>
                      <a:pt x="454859" y="0"/>
                    </a:cubicBezTo>
                    <a:cubicBezTo>
                      <a:pt x="657107" y="-20381"/>
                      <a:pt x="722904" y="47833"/>
                      <a:pt x="895649" y="0"/>
                    </a:cubicBezTo>
                    <a:cubicBezTo>
                      <a:pt x="1068394" y="-47833"/>
                      <a:pt x="1284202" y="15786"/>
                      <a:pt x="1406779" y="0"/>
                    </a:cubicBezTo>
                    <a:cubicBezTo>
                      <a:pt x="1434743" y="210680"/>
                      <a:pt x="1369574" y="261276"/>
                      <a:pt x="1406779" y="429649"/>
                    </a:cubicBezTo>
                    <a:cubicBezTo>
                      <a:pt x="1257127" y="456965"/>
                      <a:pt x="1097780" y="385502"/>
                      <a:pt x="965988" y="429649"/>
                    </a:cubicBezTo>
                    <a:cubicBezTo>
                      <a:pt x="834196" y="473796"/>
                      <a:pt x="695114" y="427079"/>
                      <a:pt x="539265" y="429649"/>
                    </a:cubicBezTo>
                    <a:cubicBezTo>
                      <a:pt x="383416" y="432219"/>
                      <a:pt x="190614" y="419579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14" y="5935655"/>
                <a:ext cx="1406779" cy="429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406779"/>
                          <a:gd name="connsiteY0" fmla="*/ 0 h 429649"/>
                          <a:gd name="connsiteX1" fmla="*/ 482994 w 1406779"/>
                          <a:gd name="connsiteY1" fmla="*/ 0 h 429649"/>
                          <a:gd name="connsiteX2" fmla="*/ 923785 w 1406779"/>
                          <a:gd name="connsiteY2" fmla="*/ 0 h 429649"/>
                          <a:gd name="connsiteX3" fmla="*/ 1406779 w 1406779"/>
                          <a:gd name="connsiteY3" fmla="*/ 0 h 429649"/>
                          <a:gd name="connsiteX4" fmla="*/ 1406779 w 1406779"/>
                          <a:gd name="connsiteY4" fmla="*/ 429649 h 429649"/>
                          <a:gd name="connsiteX5" fmla="*/ 909717 w 1406779"/>
                          <a:gd name="connsiteY5" fmla="*/ 429649 h 429649"/>
                          <a:gd name="connsiteX6" fmla="*/ 482994 w 1406779"/>
                          <a:gd name="connsiteY6" fmla="*/ 429649 h 429649"/>
                          <a:gd name="connsiteX7" fmla="*/ 0 w 1406779"/>
                          <a:gd name="connsiteY7" fmla="*/ 429649 h 429649"/>
                          <a:gd name="connsiteX8" fmla="*/ 0 w 1406779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06779" h="429649" fill="none" extrusionOk="0">
                            <a:moveTo>
                              <a:pt x="0" y="0"/>
                            </a:moveTo>
                            <a:cubicBezTo>
                              <a:pt x="175664" y="-25386"/>
                              <a:pt x="342760" y="192"/>
                              <a:pt x="482994" y="0"/>
                            </a:cubicBezTo>
                            <a:cubicBezTo>
                              <a:pt x="623228" y="-192"/>
                              <a:pt x="782211" y="24772"/>
                              <a:pt x="923785" y="0"/>
                            </a:cubicBezTo>
                            <a:cubicBezTo>
                              <a:pt x="1065359" y="-24772"/>
                              <a:pt x="1270015" y="46963"/>
                              <a:pt x="1406779" y="0"/>
                            </a:cubicBezTo>
                            <a:cubicBezTo>
                              <a:pt x="1415990" y="196929"/>
                              <a:pt x="1370270" y="237272"/>
                              <a:pt x="1406779" y="429649"/>
                            </a:cubicBezTo>
                            <a:cubicBezTo>
                              <a:pt x="1193083" y="453886"/>
                              <a:pt x="1053333" y="384766"/>
                              <a:pt x="909717" y="429649"/>
                            </a:cubicBezTo>
                            <a:cubicBezTo>
                              <a:pt x="766101" y="474532"/>
                              <a:pt x="604924" y="422041"/>
                              <a:pt x="482994" y="429649"/>
                            </a:cubicBezTo>
                            <a:cubicBezTo>
                              <a:pt x="361064" y="437257"/>
                              <a:pt x="104970" y="418633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406779" h="429649" stroke="0" extrusionOk="0">
                            <a:moveTo>
                              <a:pt x="0" y="0"/>
                            </a:moveTo>
                            <a:cubicBezTo>
                              <a:pt x="210214" y="-37028"/>
                              <a:pt x="252611" y="20381"/>
                              <a:pt x="454859" y="0"/>
                            </a:cubicBezTo>
                            <a:cubicBezTo>
                              <a:pt x="657107" y="-20381"/>
                              <a:pt x="722904" y="47833"/>
                              <a:pt x="895649" y="0"/>
                            </a:cubicBezTo>
                            <a:cubicBezTo>
                              <a:pt x="1068394" y="-47833"/>
                              <a:pt x="1284202" y="15786"/>
                              <a:pt x="1406779" y="0"/>
                            </a:cubicBezTo>
                            <a:cubicBezTo>
                              <a:pt x="1434743" y="210680"/>
                              <a:pt x="1369574" y="261276"/>
                              <a:pt x="1406779" y="429649"/>
                            </a:cubicBezTo>
                            <a:cubicBezTo>
                              <a:pt x="1257127" y="456965"/>
                              <a:pt x="1097780" y="385502"/>
                              <a:pt x="965988" y="429649"/>
                            </a:cubicBezTo>
                            <a:cubicBezTo>
                              <a:pt x="834196" y="473796"/>
                              <a:pt x="695114" y="427079"/>
                              <a:pt x="539265" y="429649"/>
                            </a:cubicBezTo>
                            <a:cubicBezTo>
                              <a:pt x="383416" y="432219"/>
                              <a:pt x="190614" y="419579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/>
              <p:nvPr/>
            </p:nvSpPr>
            <p:spPr>
              <a:xfrm>
                <a:off x="9101471" y="5935655"/>
                <a:ext cx="1664422" cy="429649"/>
              </a:xfrm>
              <a:custGeom>
                <a:avLst/>
                <a:gdLst>
                  <a:gd name="connsiteX0" fmla="*/ 0 w 1664422"/>
                  <a:gd name="connsiteY0" fmla="*/ 0 h 429649"/>
                  <a:gd name="connsiteX1" fmla="*/ 571452 w 1664422"/>
                  <a:gd name="connsiteY1" fmla="*/ 0 h 429649"/>
                  <a:gd name="connsiteX2" fmla="*/ 1092970 w 1664422"/>
                  <a:gd name="connsiteY2" fmla="*/ 0 h 429649"/>
                  <a:gd name="connsiteX3" fmla="*/ 1664422 w 1664422"/>
                  <a:gd name="connsiteY3" fmla="*/ 0 h 429649"/>
                  <a:gd name="connsiteX4" fmla="*/ 1664422 w 1664422"/>
                  <a:gd name="connsiteY4" fmla="*/ 429649 h 429649"/>
                  <a:gd name="connsiteX5" fmla="*/ 1076326 w 1664422"/>
                  <a:gd name="connsiteY5" fmla="*/ 429649 h 429649"/>
                  <a:gd name="connsiteX6" fmla="*/ 571452 w 1664422"/>
                  <a:gd name="connsiteY6" fmla="*/ 429649 h 429649"/>
                  <a:gd name="connsiteX7" fmla="*/ 0 w 1664422"/>
                  <a:gd name="connsiteY7" fmla="*/ 429649 h 429649"/>
                  <a:gd name="connsiteX8" fmla="*/ 0 w 1664422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4422" h="429649" fill="none" extrusionOk="0">
                    <a:moveTo>
                      <a:pt x="0" y="0"/>
                    </a:moveTo>
                    <a:cubicBezTo>
                      <a:pt x="173408" y="-38182"/>
                      <a:pt x="387510" y="66237"/>
                      <a:pt x="571452" y="0"/>
                    </a:cubicBezTo>
                    <a:cubicBezTo>
                      <a:pt x="755394" y="-66237"/>
                      <a:pt x="909772" y="61815"/>
                      <a:pt x="1092970" y="0"/>
                    </a:cubicBezTo>
                    <a:cubicBezTo>
                      <a:pt x="1276168" y="-61815"/>
                      <a:pt x="1447111" y="1621"/>
                      <a:pt x="1664422" y="0"/>
                    </a:cubicBezTo>
                    <a:cubicBezTo>
                      <a:pt x="1673633" y="196929"/>
                      <a:pt x="1627913" y="237272"/>
                      <a:pt x="1664422" y="429649"/>
                    </a:cubicBezTo>
                    <a:cubicBezTo>
                      <a:pt x="1448540" y="452502"/>
                      <a:pt x="1259604" y="420122"/>
                      <a:pt x="1076326" y="429649"/>
                    </a:cubicBezTo>
                    <a:cubicBezTo>
                      <a:pt x="893048" y="439176"/>
                      <a:pt x="788468" y="409235"/>
                      <a:pt x="571452" y="429649"/>
                    </a:cubicBezTo>
                    <a:cubicBezTo>
                      <a:pt x="354436" y="450063"/>
                      <a:pt x="132592" y="428676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664422" h="429649" stroke="0" extrusionOk="0">
                    <a:moveTo>
                      <a:pt x="0" y="0"/>
                    </a:moveTo>
                    <a:cubicBezTo>
                      <a:pt x="212188" y="-40197"/>
                      <a:pt x="355571" y="50157"/>
                      <a:pt x="538163" y="0"/>
                    </a:cubicBezTo>
                    <a:cubicBezTo>
                      <a:pt x="720755" y="-50157"/>
                      <a:pt x="839131" y="34867"/>
                      <a:pt x="1059682" y="0"/>
                    </a:cubicBezTo>
                    <a:cubicBezTo>
                      <a:pt x="1280233" y="-34867"/>
                      <a:pt x="1414014" y="9407"/>
                      <a:pt x="1664422" y="0"/>
                    </a:cubicBezTo>
                    <a:cubicBezTo>
                      <a:pt x="1692386" y="210680"/>
                      <a:pt x="1627217" y="261276"/>
                      <a:pt x="1664422" y="429649"/>
                    </a:cubicBezTo>
                    <a:cubicBezTo>
                      <a:pt x="1534222" y="486079"/>
                      <a:pt x="1381295" y="428959"/>
                      <a:pt x="1142903" y="429649"/>
                    </a:cubicBezTo>
                    <a:cubicBezTo>
                      <a:pt x="904511" y="430339"/>
                      <a:pt x="812348" y="396760"/>
                      <a:pt x="638028" y="429649"/>
                    </a:cubicBezTo>
                    <a:cubicBezTo>
                      <a:pt x="463708" y="462538"/>
                      <a:pt x="249798" y="357842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1" y="5935655"/>
                <a:ext cx="1664422" cy="429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664422"/>
                          <a:gd name="connsiteY0" fmla="*/ 0 h 429649"/>
                          <a:gd name="connsiteX1" fmla="*/ 571452 w 1664422"/>
                          <a:gd name="connsiteY1" fmla="*/ 0 h 429649"/>
                          <a:gd name="connsiteX2" fmla="*/ 1092970 w 1664422"/>
                          <a:gd name="connsiteY2" fmla="*/ 0 h 429649"/>
                          <a:gd name="connsiteX3" fmla="*/ 1664422 w 1664422"/>
                          <a:gd name="connsiteY3" fmla="*/ 0 h 429649"/>
                          <a:gd name="connsiteX4" fmla="*/ 1664422 w 1664422"/>
                          <a:gd name="connsiteY4" fmla="*/ 429649 h 429649"/>
                          <a:gd name="connsiteX5" fmla="*/ 1076326 w 1664422"/>
                          <a:gd name="connsiteY5" fmla="*/ 429649 h 429649"/>
                          <a:gd name="connsiteX6" fmla="*/ 571452 w 1664422"/>
                          <a:gd name="connsiteY6" fmla="*/ 429649 h 429649"/>
                          <a:gd name="connsiteX7" fmla="*/ 0 w 1664422"/>
                          <a:gd name="connsiteY7" fmla="*/ 429649 h 429649"/>
                          <a:gd name="connsiteX8" fmla="*/ 0 w 1664422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64422" h="429649" fill="none" extrusionOk="0">
                            <a:moveTo>
                              <a:pt x="0" y="0"/>
                            </a:moveTo>
                            <a:cubicBezTo>
                              <a:pt x="173408" y="-38182"/>
                              <a:pt x="387510" y="66237"/>
                              <a:pt x="571452" y="0"/>
                            </a:cubicBezTo>
                            <a:cubicBezTo>
                              <a:pt x="755394" y="-66237"/>
                              <a:pt x="909772" y="61815"/>
                              <a:pt x="1092970" y="0"/>
                            </a:cubicBezTo>
                            <a:cubicBezTo>
                              <a:pt x="1276168" y="-61815"/>
                              <a:pt x="1447111" y="1621"/>
                              <a:pt x="1664422" y="0"/>
                            </a:cubicBezTo>
                            <a:cubicBezTo>
                              <a:pt x="1673633" y="196929"/>
                              <a:pt x="1627913" y="237272"/>
                              <a:pt x="1664422" y="429649"/>
                            </a:cubicBezTo>
                            <a:cubicBezTo>
                              <a:pt x="1448540" y="452502"/>
                              <a:pt x="1259604" y="420122"/>
                              <a:pt x="1076326" y="429649"/>
                            </a:cubicBezTo>
                            <a:cubicBezTo>
                              <a:pt x="893048" y="439176"/>
                              <a:pt x="788468" y="409235"/>
                              <a:pt x="571452" y="429649"/>
                            </a:cubicBezTo>
                            <a:cubicBezTo>
                              <a:pt x="354436" y="450063"/>
                              <a:pt x="132592" y="428676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664422" h="429649" stroke="0" extrusionOk="0">
                            <a:moveTo>
                              <a:pt x="0" y="0"/>
                            </a:moveTo>
                            <a:cubicBezTo>
                              <a:pt x="212188" y="-40197"/>
                              <a:pt x="355571" y="50157"/>
                              <a:pt x="538163" y="0"/>
                            </a:cubicBezTo>
                            <a:cubicBezTo>
                              <a:pt x="720755" y="-50157"/>
                              <a:pt x="839131" y="34867"/>
                              <a:pt x="1059682" y="0"/>
                            </a:cubicBezTo>
                            <a:cubicBezTo>
                              <a:pt x="1280233" y="-34867"/>
                              <a:pt x="1414014" y="9407"/>
                              <a:pt x="1664422" y="0"/>
                            </a:cubicBezTo>
                            <a:cubicBezTo>
                              <a:pt x="1692386" y="210680"/>
                              <a:pt x="1627217" y="261276"/>
                              <a:pt x="1664422" y="429649"/>
                            </a:cubicBezTo>
                            <a:cubicBezTo>
                              <a:pt x="1534222" y="486079"/>
                              <a:pt x="1381295" y="428959"/>
                              <a:pt x="1142903" y="429649"/>
                            </a:cubicBezTo>
                            <a:cubicBezTo>
                              <a:pt x="904511" y="430339"/>
                              <a:pt x="812348" y="396760"/>
                              <a:pt x="638028" y="429649"/>
                            </a:cubicBezTo>
                            <a:cubicBezTo>
                              <a:pt x="463708" y="462538"/>
                              <a:pt x="249798" y="357842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3440CCF-ACA5-4057-B0B4-05E92EF43953}"/>
              </a:ext>
            </a:extLst>
          </p:cNvPr>
          <p:cNvSpPr/>
          <p:nvPr/>
        </p:nvSpPr>
        <p:spPr>
          <a:xfrm>
            <a:off x="9069572" y="1646670"/>
            <a:ext cx="320040" cy="3200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</a:t>
            </a:r>
            <a:endParaRPr lang="id-ID" b="1" dirty="0">
              <a:solidFill>
                <a:srgbClr val="FFFF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6AEA58-0BBB-43CB-8B25-0F78E7D23348}"/>
              </a:ext>
            </a:extLst>
          </p:cNvPr>
          <p:cNvSpPr/>
          <p:nvPr/>
        </p:nvSpPr>
        <p:spPr>
          <a:xfrm>
            <a:off x="4146697" y="4688966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E36691-3798-483E-B9C1-8A34303100C4}"/>
              </a:ext>
            </a:extLst>
          </p:cNvPr>
          <p:cNvSpPr/>
          <p:nvPr/>
        </p:nvSpPr>
        <p:spPr>
          <a:xfrm>
            <a:off x="8371367" y="5621536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E325C36-BD04-47AB-A9AB-BD4667C3412E}"/>
              </a:ext>
            </a:extLst>
          </p:cNvPr>
          <p:cNvSpPr/>
          <p:nvPr/>
        </p:nvSpPr>
        <p:spPr>
          <a:xfrm>
            <a:off x="4227504" y="4430962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A34507-12F7-4400-80F4-25FDF6D15D8C}"/>
              </a:ext>
            </a:extLst>
          </p:cNvPr>
          <p:cNvSpPr/>
          <p:nvPr/>
        </p:nvSpPr>
        <p:spPr>
          <a:xfrm>
            <a:off x="8508527" y="5235917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914BFE2-635B-49DF-B86A-0256D2A73891}"/>
              </a:ext>
            </a:extLst>
          </p:cNvPr>
          <p:cNvSpPr/>
          <p:nvPr/>
        </p:nvSpPr>
        <p:spPr>
          <a:xfrm>
            <a:off x="4411803" y="4165531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2544E7B-6CFB-44DB-84E5-EC7BE20590C7}"/>
              </a:ext>
            </a:extLst>
          </p:cNvPr>
          <p:cNvSpPr/>
          <p:nvPr/>
        </p:nvSpPr>
        <p:spPr>
          <a:xfrm>
            <a:off x="8674748" y="4894271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1" name="Straight Arrow Connector 15">
            <a:extLst>
              <a:ext uri="{FF2B5EF4-FFF2-40B4-BE49-F238E27FC236}">
                <a16:creationId xmlns:a16="http://schemas.microsoft.com/office/drawing/2014/main" id="{00432D31-B790-451F-8FA5-A333B7BD5EDF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66188" y="1966710"/>
            <a:ext cx="463404" cy="2813696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5">
            <a:extLst>
              <a:ext uri="{FF2B5EF4-FFF2-40B4-BE49-F238E27FC236}">
                <a16:creationId xmlns:a16="http://schemas.microsoft.com/office/drawing/2014/main" id="{9DCDBDFD-42EA-4F35-8B5E-9037DE33600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481977" y="2230526"/>
            <a:ext cx="434374" cy="1831111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233882-C2DA-45A2-8476-2BAA70856007}"/>
                  </a:ext>
                </a:extLst>
              </p:cNvPr>
              <p:cNvSpPr txBox="1"/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b="0" dirty="0"/>
                  <a:t>Response of some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6233882-C2DA-45A2-8476-2BAA70856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blipFill>
                <a:blip r:embed="rId8"/>
                <a:stretch>
                  <a:fillRect l="-1020" t="-1163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7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5190FFB6-7A71-4E38-8162-37701BB654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89332" y="4176275"/>
            <a:ext cx="3493310" cy="192274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3F42D37-F87D-417F-96DF-BE217CFF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6948" y="4144010"/>
            <a:ext cx="3493312" cy="19703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14200"/>
            <a:ext cx="11101917" cy="3620840"/>
          </a:xfrm>
        </p:spPr>
        <p:txBody>
          <a:bodyPr/>
          <a:lstStyle/>
          <a:p>
            <a:r>
              <a:rPr lang="en-US" sz="2000" dirty="0"/>
              <a:t>Function responses </a:t>
            </a:r>
            <a:br>
              <a:rPr lang="en-US" sz="2000" dirty="0"/>
            </a:br>
            <a:r>
              <a:rPr lang="en-US" sz="2000" dirty="0"/>
              <a:t>for increasing scale </a:t>
            </a:r>
            <a:br>
              <a:rPr lang="en-US" sz="2000" dirty="0"/>
            </a:br>
            <a:r>
              <a:rPr lang="en-US" sz="2000" dirty="0"/>
              <a:t>(scale signature)</a:t>
            </a:r>
            <a:endParaRPr lang="id-ID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55908"/>
          </a:xfrm>
        </p:spPr>
        <p:txBody>
          <a:bodyPr/>
          <a:lstStyle/>
          <a:p>
            <a:r>
              <a:rPr lang="id-ID" dirty="0"/>
              <a:t>Automatic </a:t>
            </a:r>
            <a:br>
              <a:rPr lang="en-US" dirty="0"/>
            </a:br>
            <a:r>
              <a:rPr lang="id-ID" dirty="0"/>
              <a:t>Scale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0F6CC-5ED8-4B78-A148-4FE264288F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930" y="1358292"/>
            <a:ext cx="3269348" cy="260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63207-63BE-4602-AF3F-2B366CC4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888" y="1358292"/>
            <a:ext cx="2559588" cy="2603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FA819-A4F4-4A3A-A9C8-ECA951CBE314}"/>
              </a:ext>
            </a:extLst>
          </p:cNvPr>
          <p:cNvSpPr/>
          <p:nvPr/>
        </p:nvSpPr>
        <p:spPr>
          <a:xfrm>
            <a:off x="4703166" y="1825422"/>
            <a:ext cx="457200" cy="457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X</a:t>
            </a:r>
            <a:endParaRPr lang="id-ID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/>
              <p:nvPr/>
            </p:nvSpPr>
            <p:spPr>
              <a:xfrm>
                <a:off x="4950214" y="5935655"/>
                <a:ext cx="1406779" cy="429649"/>
              </a:xfrm>
              <a:custGeom>
                <a:avLst/>
                <a:gdLst>
                  <a:gd name="connsiteX0" fmla="*/ 0 w 1406779"/>
                  <a:gd name="connsiteY0" fmla="*/ 0 h 429649"/>
                  <a:gd name="connsiteX1" fmla="*/ 482994 w 1406779"/>
                  <a:gd name="connsiteY1" fmla="*/ 0 h 429649"/>
                  <a:gd name="connsiteX2" fmla="*/ 923785 w 1406779"/>
                  <a:gd name="connsiteY2" fmla="*/ 0 h 429649"/>
                  <a:gd name="connsiteX3" fmla="*/ 1406779 w 1406779"/>
                  <a:gd name="connsiteY3" fmla="*/ 0 h 429649"/>
                  <a:gd name="connsiteX4" fmla="*/ 1406779 w 1406779"/>
                  <a:gd name="connsiteY4" fmla="*/ 429649 h 429649"/>
                  <a:gd name="connsiteX5" fmla="*/ 909717 w 1406779"/>
                  <a:gd name="connsiteY5" fmla="*/ 429649 h 429649"/>
                  <a:gd name="connsiteX6" fmla="*/ 482994 w 1406779"/>
                  <a:gd name="connsiteY6" fmla="*/ 429649 h 429649"/>
                  <a:gd name="connsiteX7" fmla="*/ 0 w 1406779"/>
                  <a:gd name="connsiteY7" fmla="*/ 429649 h 429649"/>
                  <a:gd name="connsiteX8" fmla="*/ 0 w 1406779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779" h="429649" fill="none" extrusionOk="0">
                    <a:moveTo>
                      <a:pt x="0" y="0"/>
                    </a:moveTo>
                    <a:cubicBezTo>
                      <a:pt x="175664" y="-25386"/>
                      <a:pt x="342760" y="192"/>
                      <a:pt x="482994" y="0"/>
                    </a:cubicBezTo>
                    <a:cubicBezTo>
                      <a:pt x="623228" y="-192"/>
                      <a:pt x="782211" y="24772"/>
                      <a:pt x="923785" y="0"/>
                    </a:cubicBezTo>
                    <a:cubicBezTo>
                      <a:pt x="1065359" y="-24772"/>
                      <a:pt x="1270015" y="46963"/>
                      <a:pt x="1406779" y="0"/>
                    </a:cubicBezTo>
                    <a:cubicBezTo>
                      <a:pt x="1415990" y="196929"/>
                      <a:pt x="1370270" y="237272"/>
                      <a:pt x="1406779" y="429649"/>
                    </a:cubicBezTo>
                    <a:cubicBezTo>
                      <a:pt x="1193083" y="453886"/>
                      <a:pt x="1053333" y="384766"/>
                      <a:pt x="909717" y="429649"/>
                    </a:cubicBezTo>
                    <a:cubicBezTo>
                      <a:pt x="766101" y="474532"/>
                      <a:pt x="604924" y="422041"/>
                      <a:pt x="482994" y="429649"/>
                    </a:cubicBezTo>
                    <a:cubicBezTo>
                      <a:pt x="361064" y="437257"/>
                      <a:pt x="104970" y="418633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406779" h="429649" stroke="0" extrusionOk="0">
                    <a:moveTo>
                      <a:pt x="0" y="0"/>
                    </a:moveTo>
                    <a:cubicBezTo>
                      <a:pt x="210214" y="-37028"/>
                      <a:pt x="252611" y="20381"/>
                      <a:pt x="454859" y="0"/>
                    </a:cubicBezTo>
                    <a:cubicBezTo>
                      <a:pt x="657107" y="-20381"/>
                      <a:pt x="722904" y="47833"/>
                      <a:pt x="895649" y="0"/>
                    </a:cubicBezTo>
                    <a:cubicBezTo>
                      <a:pt x="1068394" y="-47833"/>
                      <a:pt x="1284202" y="15786"/>
                      <a:pt x="1406779" y="0"/>
                    </a:cubicBezTo>
                    <a:cubicBezTo>
                      <a:pt x="1434743" y="210680"/>
                      <a:pt x="1369574" y="261276"/>
                      <a:pt x="1406779" y="429649"/>
                    </a:cubicBezTo>
                    <a:cubicBezTo>
                      <a:pt x="1257127" y="456965"/>
                      <a:pt x="1097780" y="385502"/>
                      <a:pt x="965988" y="429649"/>
                    </a:cubicBezTo>
                    <a:cubicBezTo>
                      <a:pt x="834196" y="473796"/>
                      <a:pt x="695114" y="427079"/>
                      <a:pt x="539265" y="429649"/>
                    </a:cubicBezTo>
                    <a:cubicBezTo>
                      <a:pt x="383416" y="432219"/>
                      <a:pt x="190614" y="419579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14" y="5935655"/>
                <a:ext cx="1406779" cy="429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406779"/>
                          <a:gd name="connsiteY0" fmla="*/ 0 h 429649"/>
                          <a:gd name="connsiteX1" fmla="*/ 482994 w 1406779"/>
                          <a:gd name="connsiteY1" fmla="*/ 0 h 429649"/>
                          <a:gd name="connsiteX2" fmla="*/ 923785 w 1406779"/>
                          <a:gd name="connsiteY2" fmla="*/ 0 h 429649"/>
                          <a:gd name="connsiteX3" fmla="*/ 1406779 w 1406779"/>
                          <a:gd name="connsiteY3" fmla="*/ 0 h 429649"/>
                          <a:gd name="connsiteX4" fmla="*/ 1406779 w 1406779"/>
                          <a:gd name="connsiteY4" fmla="*/ 429649 h 429649"/>
                          <a:gd name="connsiteX5" fmla="*/ 909717 w 1406779"/>
                          <a:gd name="connsiteY5" fmla="*/ 429649 h 429649"/>
                          <a:gd name="connsiteX6" fmla="*/ 482994 w 1406779"/>
                          <a:gd name="connsiteY6" fmla="*/ 429649 h 429649"/>
                          <a:gd name="connsiteX7" fmla="*/ 0 w 1406779"/>
                          <a:gd name="connsiteY7" fmla="*/ 429649 h 429649"/>
                          <a:gd name="connsiteX8" fmla="*/ 0 w 1406779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06779" h="429649" fill="none" extrusionOk="0">
                            <a:moveTo>
                              <a:pt x="0" y="0"/>
                            </a:moveTo>
                            <a:cubicBezTo>
                              <a:pt x="175664" y="-25386"/>
                              <a:pt x="342760" y="192"/>
                              <a:pt x="482994" y="0"/>
                            </a:cubicBezTo>
                            <a:cubicBezTo>
                              <a:pt x="623228" y="-192"/>
                              <a:pt x="782211" y="24772"/>
                              <a:pt x="923785" y="0"/>
                            </a:cubicBezTo>
                            <a:cubicBezTo>
                              <a:pt x="1065359" y="-24772"/>
                              <a:pt x="1270015" y="46963"/>
                              <a:pt x="1406779" y="0"/>
                            </a:cubicBezTo>
                            <a:cubicBezTo>
                              <a:pt x="1415990" y="196929"/>
                              <a:pt x="1370270" y="237272"/>
                              <a:pt x="1406779" y="429649"/>
                            </a:cubicBezTo>
                            <a:cubicBezTo>
                              <a:pt x="1193083" y="453886"/>
                              <a:pt x="1053333" y="384766"/>
                              <a:pt x="909717" y="429649"/>
                            </a:cubicBezTo>
                            <a:cubicBezTo>
                              <a:pt x="766101" y="474532"/>
                              <a:pt x="604924" y="422041"/>
                              <a:pt x="482994" y="429649"/>
                            </a:cubicBezTo>
                            <a:cubicBezTo>
                              <a:pt x="361064" y="437257"/>
                              <a:pt x="104970" y="418633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406779" h="429649" stroke="0" extrusionOk="0">
                            <a:moveTo>
                              <a:pt x="0" y="0"/>
                            </a:moveTo>
                            <a:cubicBezTo>
                              <a:pt x="210214" y="-37028"/>
                              <a:pt x="252611" y="20381"/>
                              <a:pt x="454859" y="0"/>
                            </a:cubicBezTo>
                            <a:cubicBezTo>
                              <a:pt x="657107" y="-20381"/>
                              <a:pt x="722904" y="47833"/>
                              <a:pt x="895649" y="0"/>
                            </a:cubicBezTo>
                            <a:cubicBezTo>
                              <a:pt x="1068394" y="-47833"/>
                              <a:pt x="1284202" y="15786"/>
                              <a:pt x="1406779" y="0"/>
                            </a:cubicBezTo>
                            <a:cubicBezTo>
                              <a:pt x="1434743" y="210680"/>
                              <a:pt x="1369574" y="261276"/>
                              <a:pt x="1406779" y="429649"/>
                            </a:cubicBezTo>
                            <a:cubicBezTo>
                              <a:pt x="1257127" y="456965"/>
                              <a:pt x="1097780" y="385502"/>
                              <a:pt x="965988" y="429649"/>
                            </a:cubicBezTo>
                            <a:cubicBezTo>
                              <a:pt x="834196" y="473796"/>
                              <a:pt x="695114" y="427079"/>
                              <a:pt x="539265" y="429649"/>
                            </a:cubicBezTo>
                            <a:cubicBezTo>
                              <a:pt x="383416" y="432219"/>
                              <a:pt x="190614" y="419579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/>
              <p:nvPr/>
            </p:nvSpPr>
            <p:spPr>
              <a:xfrm>
                <a:off x="9101471" y="5935655"/>
                <a:ext cx="1664422" cy="429649"/>
              </a:xfrm>
              <a:custGeom>
                <a:avLst/>
                <a:gdLst>
                  <a:gd name="connsiteX0" fmla="*/ 0 w 1664422"/>
                  <a:gd name="connsiteY0" fmla="*/ 0 h 429649"/>
                  <a:gd name="connsiteX1" fmla="*/ 571452 w 1664422"/>
                  <a:gd name="connsiteY1" fmla="*/ 0 h 429649"/>
                  <a:gd name="connsiteX2" fmla="*/ 1092970 w 1664422"/>
                  <a:gd name="connsiteY2" fmla="*/ 0 h 429649"/>
                  <a:gd name="connsiteX3" fmla="*/ 1664422 w 1664422"/>
                  <a:gd name="connsiteY3" fmla="*/ 0 h 429649"/>
                  <a:gd name="connsiteX4" fmla="*/ 1664422 w 1664422"/>
                  <a:gd name="connsiteY4" fmla="*/ 429649 h 429649"/>
                  <a:gd name="connsiteX5" fmla="*/ 1076326 w 1664422"/>
                  <a:gd name="connsiteY5" fmla="*/ 429649 h 429649"/>
                  <a:gd name="connsiteX6" fmla="*/ 571452 w 1664422"/>
                  <a:gd name="connsiteY6" fmla="*/ 429649 h 429649"/>
                  <a:gd name="connsiteX7" fmla="*/ 0 w 1664422"/>
                  <a:gd name="connsiteY7" fmla="*/ 429649 h 429649"/>
                  <a:gd name="connsiteX8" fmla="*/ 0 w 1664422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4422" h="429649" fill="none" extrusionOk="0">
                    <a:moveTo>
                      <a:pt x="0" y="0"/>
                    </a:moveTo>
                    <a:cubicBezTo>
                      <a:pt x="173408" y="-38182"/>
                      <a:pt x="387510" y="66237"/>
                      <a:pt x="571452" y="0"/>
                    </a:cubicBezTo>
                    <a:cubicBezTo>
                      <a:pt x="755394" y="-66237"/>
                      <a:pt x="909772" y="61815"/>
                      <a:pt x="1092970" y="0"/>
                    </a:cubicBezTo>
                    <a:cubicBezTo>
                      <a:pt x="1276168" y="-61815"/>
                      <a:pt x="1447111" y="1621"/>
                      <a:pt x="1664422" y="0"/>
                    </a:cubicBezTo>
                    <a:cubicBezTo>
                      <a:pt x="1673633" y="196929"/>
                      <a:pt x="1627913" y="237272"/>
                      <a:pt x="1664422" y="429649"/>
                    </a:cubicBezTo>
                    <a:cubicBezTo>
                      <a:pt x="1448540" y="452502"/>
                      <a:pt x="1259604" y="420122"/>
                      <a:pt x="1076326" y="429649"/>
                    </a:cubicBezTo>
                    <a:cubicBezTo>
                      <a:pt x="893048" y="439176"/>
                      <a:pt x="788468" y="409235"/>
                      <a:pt x="571452" y="429649"/>
                    </a:cubicBezTo>
                    <a:cubicBezTo>
                      <a:pt x="354436" y="450063"/>
                      <a:pt x="132592" y="428676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664422" h="429649" stroke="0" extrusionOk="0">
                    <a:moveTo>
                      <a:pt x="0" y="0"/>
                    </a:moveTo>
                    <a:cubicBezTo>
                      <a:pt x="212188" y="-40197"/>
                      <a:pt x="355571" y="50157"/>
                      <a:pt x="538163" y="0"/>
                    </a:cubicBezTo>
                    <a:cubicBezTo>
                      <a:pt x="720755" y="-50157"/>
                      <a:pt x="839131" y="34867"/>
                      <a:pt x="1059682" y="0"/>
                    </a:cubicBezTo>
                    <a:cubicBezTo>
                      <a:pt x="1280233" y="-34867"/>
                      <a:pt x="1414014" y="9407"/>
                      <a:pt x="1664422" y="0"/>
                    </a:cubicBezTo>
                    <a:cubicBezTo>
                      <a:pt x="1692386" y="210680"/>
                      <a:pt x="1627217" y="261276"/>
                      <a:pt x="1664422" y="429649"/>
                    </a:cubicBezTo>
                    <a:cubicBezTo>
                      <a:pt x="1534222" y="486079"/>
                      <a:pt x="1381295" y="428959"/>
                      <a:pt x="1142903" y="429649"/>
                    </a:cubicBezTo>
                    <a:cubicBezTo>
                      <a:pt x="904511" y="430339"/>
                      <a:pt x="812348" y="396760"/>
                      <a:pt x="638028" y="429649"/>
                    </a:cubicBezTo>
                    <a:cubicBezTo>
                      <a:pt x="463708" y="462538"/>
                      <a:pt x="249798" y="357842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1" y="5935655"/>
                <a:ext cx="1664422" cy="429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664422"/>
                          <a:gd name="connsiteY0" fmla="*/ 0 h 429649"/>
                          <a:gd name="connsiteX1" fmla="*/ 571452 w 1664422"/>
                          <a:gd name="connsiteY1" fmla="*/ 0 h 429649"/>
                          <a:gd name="connsiteX2" fmla="*/ 1092970 w 1664422"/>
                          <a:gd name="connsiteY2" fmla="*/ 0 h 429649"/>
                          <a:gd name="connsiteX3" fmla="*/ 1664422 w 1664422"/>
                          <a:gd name="connsiteY3" fmla="*/ 0 h 429649"/>
                          <a:gd name="connsiteX4" fmla="*/ 1664422 w 1664422"/>
                          <a:gd name="connsiteY4" fmla="*/ 429649 h 429649"/>
                          <a:gd name="connsiteX5" fmla="*/ 1076326 w 1664422"/>
                          <a:gd name="connsiteY5" fmla="*/ 429649 h 429649"/>
                          <a:gd name="connsiteX6" fmla="*/ 571452 w 1664422"/>
                          <a:gd name="connsiteY6" fmla="*/ 429649 h 429649"/>
                          <a:gd name="connsiteX7" fmla="*/ 0 w 1664422"/>
                          <a:gd name="connsiteY7" fmla="*/ 429649 h 429649"/>
                          <a:gd name="connsiteX8" fmla="*/ 0 w 1664422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64422" h="429649" fill="none" extrusionOk="0">
                            <a:moveTo>
                              <a:pt x="0" y="0"/>
                            </a:moveTo>
                            <a:cubicBezTo>
                              <a:pt x="173408" y="-38182"/>
                              <a:pt x="387510" y="66237"/>
                              <a:pt x="571452" y="0"/>
                            </a:cubicBezTo>
                            <a:cubicBezTo>
                              <a:pt x="755394" y="-66237"/>
                              <a:pt x="909772" y="61815"/>
                              <a:pt x="1092970" y="0"/>
                            </a:cubicBezTo>
                            <a:cubicBezTo>
                              <a:pt x="1276168" y="-61815"/>
                              <a:pt x="1447111" y="1621"/>
                              <a:pt x="1664422" y="0"/>
                            </a:cubicBezTo>
                            <a:cubicBezTo>
                              <a:pt x="1673633" y="196929"/>
                              <a:pt x="1627913" y="237272"/>
                              <a:pt x="1664422" y="429649"/>
                            </a:cubicBezTo>
                            <a:cubicBezTo>
                              <a:pt x="1448540" y="452502"/>
                              <a:pt x="1259604" y="420122"/>
                              <a:pt x="1076326" y="429649"/>
                            </a:cubicBezTo>
                            <a:cubicBezTo>
                              <a:pt x="893048" y="439176"/>
                              <a:pt x="788468" y="409235"/>
                              <a:pt x="571452" y="429649"/>
                            </a:cubicBezTo>
                            <a:cubicBezTo>
                              <a:pt x="354436" y="450063"/>
                              <a:pt x="132592" y="428676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664422" h="429649" stroke="0" extrusionOk="0">
                            <a:moveTo>
                              <a:pt x="0" y="0"/>
                            </a:moveTo>
                            <a:cubicBezTo>
                              <a:pt x="212188" y="-40197"/>
                              <a:pt x="355571" y="50157"/>
                              <a:pt x="538163" y="0"/>
                            </a:cubicBezTo>
                            <a:cubicBezTo>
                              <a:pt x="720755" y="-50157"/>
                              <a:pt x="839131" y="34867"/>
                              <a:pt x="1059682" y="0"/>
                            </a:cubicBezTo>
                            <a:cubicBezTo>
                              <a:pt x="1280233" y="-34867"/>
                              <a:pt x="1414014" y="9407"/>
                              <a:pt x="1664422" y="0"/>
                            </a:cubicBezTo>
                            <a:cubicBezTo>
                              <a:pt x="1692386" y="210680"/>
                              <a:pt x="1627217" y="261276"/>
                              <a:pt x="1664422" y="429649"/>
                            </a:cubicBezTo>
                            <a:cubicBezTo>
                              <a:pt x="1534222" y="486079"/>
                              <a:pt x="1381295" y="428959"/>
                              <a:pt x="1142903" y="429649"/>
                            </a:cubicBezTo>
                            <a:cubicBezTo>
                              <a:pt x="904511" y="430339"/>
                              <a:pt x="812348" y="396760"/>
                              <a:pt x="638028" y="429649"/>
                            </a:cubicBezTo>
                            <a:cubicBezTo>
                              <a:pt x="463708" y="462538"/>
                              <a:pt x="249798" y="357842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3440CCF-ACA5-4057-B0B4-05E92EF43953}"/>
              </a:ext>
            </a:extLst>
          </p:cNvPr>
          <p:cNvSpPr/>
          <p:nvPr/>
        </p:nvSpPr>
        <p:spPr>
          <a:xfrm>
            <a:off x="9016407" y="1561606"/>
            <a:ext cx="457200" cy="457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X</a:t>
            </a:r>
            <a:endParaRPr lang="id-ID" sz="2000" b="1" dirty="0">
              <a:solidFill>
                <a:srgbClr val="FFFF00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FD42D6D-4892-4D29-9D48-AAAA168E7926}"/>
              </a:ext>
            </a:extLst>
          </p:cNvPr>
          <p:cNvSpPr/>
          <p:nvPr/>
        </p:nvSpPr>
        <p:spPr>
          <a:xfrm>
            <a:off x="4146697" y="4688966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E93BBFD-D9F2-4E6A-A60A-93F34D136980}"/>
              </a:ext>
            </a:extLst>
          </p:cNvPr>
          <p:cNvSpPr/>
          <p:nvPr/>
        </p:nvSpPr>
        <p:spPr>
          <a:xfrm>
            <a:off x="8371367" y="5621536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1E89382-6EA1-486C-9FE4-418B146858F5}"/>
              </a:ext>
            </a:extLst>
          </p:cNvPr>
          <p:cNvSpPr/>
          <p:nvPr/>
        </p:nvSpPr>
        <p:spPr>
          <a:xfrm>
            <a:off x="4227504" y="4430962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8FC0B6E-9273-4E8A-B8BB-8E39F9683D39}"/>
              </a:ext>
            </a:extLst>
          </p:cNvPr>
          <p:cNvSpPr/>
          <p:nvPr/>
        </p:nvSpPr>
        <p:spPr>
          <a:xfrm>
            <a:off x="8508527" y="5235917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E851C2A-9412-42A9-AEFE-E29D2C48C4E4}"/>
              </a:ext>
            </a:extLst>
          </p:cNvPr>
          <p:cNvSpPr/>
          <p:nvPr/>
        </p:nvSpPr>
        <p:spPr>
          <a:xfrm>
            <a:off x="4411803" y="4165531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2E66EDC-741A-4F9D-B385-D4D971BD0345}"/>
              </a:ext>
            </a:extLst>
          </p:cNvPr>
          <p:cNvSpPr/>
          <p:nvPr/>
        </p:nvSpPr>
        <p:spPr>
          <a:xfrm>
            <a:off x="8674748" y="4894271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F928DB1-5954-4EC1-904B-036FDA3D712E}"/>
              </a:ext>
            </a:extLst>
          </p:cNvPr>
          <p:cNvSpPr/>
          <p:nvPr/>
        </p:nvSpPr>
        <p:spPr>
          <a:xfrm>
            <a:off x="4724432" y="4375693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098200A-DDA6-4B32-89F4-CFCD50349B71}"/>
              </a:ext>
            </a:extLst>
          </p:cNvPr>
          <p:cNvSpPr/>
          <p:nvPr/>
        </p:nvSpPr>
        <p:spPr>
          <a:xfrm>
            <a:off x="8892606" y="4629425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1" name="Straight Arrow Connector 15">
            <a:extLst>
              <a:ext uri="{FF2B5EF4-FFF2-40B4-BE49-F238E27FC236}">
                <a16:creationId xmlns:a16="http://schemas.microsoft.com/office/drawing/2014/main" id="{D89618C3-4C1B-4438-9107-5EC237C19233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984047" y="2018806"/>
            <a:ext cx="260960" cy="2412156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15">
            <a:extLst>
              <a:ext uri="{FF2B5EF4-FFF2-40B4-BE49-F238E27FC236}">
                <a16:creationId xmlns:a16="http://schemas.microsoft.com/office/drawing/2014/main" id="{03D728E6-9998-41B1-8B10-69B6C007E3E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815874" y="2282622"/>
            <a:ext cx="115892" cy="1974349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F7CF2A4-E73C-45A4-ACED-29B635CBD2D1}"/>
                  </a:ext>
                </a:extLst>
              </p:cNvPr>
              <p:cNvSpPr txBox="1"/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b="0" dirty="0"/>
                  <a:t>Response of some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F7CF2A4-E73C-45A4-ACED-29B635CBD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blipFill>
                <a:blip r:embed="rId8"/>
                <a:stretch>
                  <a:fillRect l="-1020" t="-1163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CDD2A7C-93A5-4497-91E5-394A3B63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3906948" y="4141941"/>
            <a:ext cx="3493312" cy="1974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AEBF7A-483F-4A23-81E3-A9A5DD7478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8189332" y="4174420"/>
            <a:ext cx="3493310" cy="19264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83279D-4869-4AB9-9D79-16CBC2757A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06948" y="4144010"/>
            <a:ext cx="3493312" cy="1970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BBE06D-4DC0-48D4-91B8-7DA3B0B1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89332" y="4176275"/>
            <a:ext cx="3493310" cy="192274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7569D9E-3964-44A4-9DF9-5EE68D5665A8}"/>
              </a:ext>
            </a:extLst>
          </p:cNvPr>
          <p:cNvSpPr/>
          <p:nvPr/>
        </p:nvSpPr>
        <p:spPr>
          <a:xfrm>
            <a:off x="4146697" y="4688966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3F0E5E-B02E-4309-AE3E-616613833C61}"/>
              </a:ext>
            </a:extLst>
          </p:cNvPr>
          <p:cNvSpPr/>
          <p:nvPr/>
        </p:nvSpPr>
        <p:spPr>
          <a:xfrm>
            <a:off x="8371367" y="5621536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1C9C0C-6388-48B7-86B1-5CBF550DF3DD}"/>
              </a:ext>
            </a:extLst>
          </p:cNvPr>
          <p:cNvSpPr/>
          <p:nvPr/>
        </p:nvSpPr>
        <p:spPr>
          <a:xfrm>
            <a:off x="4227504" y="4430962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627257-8259-4A45-BCB4-593253C03091}"/>
              </a:ext>
            </a:extLst>
          </p:cNvPr>
          <p:cNvSpPr/>
          <p:nvPr/>
        </p:nvSpPr>
        <p:spPr>
          <a:xfrm>
            <a:off x="8508527" y="5235917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A66AA8-B1B6-4028-B0F0-7C4935F22BCD}"/>
              </a:ext>
            </a:extLst>
          </p:cNvPr>
          <p:cNvSpPr/>
          <p:nvPr/>
        </p:nvSpPr>
        <p:spPr>
          <a:xfrm>
            <a:off x="4411803" y="4165531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98B46A-2DEF-45D9-93BB-22FCE2516C85}"/>
              </a:ext>
            </a:extLst>
          </p:cNvPr>
          <p:cNvSpPr/>
          <p:nvPr/>
        </p:nvSpPr>
        <p:spPr>
          <a:xfrm>
            <a:off x="8674748" y="4894271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D71015-7EA6-4C93-9F24-1868AEEB4140}"/>
              </a:ext>
            </a:extLst>
          </p:cNvPr>
          <p:cNvSpPr/>
          <p:nvPr/>
        </p:nvSpPr>
        <p:spPr>
          <a:xfrm>
            <a:off x="4724432" y="4375693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A0B418B-D822-400E-B4AA-68619A5A7454}"/>
              </a:ext>
            </a:extLst>
          </p:cNvPr>
          <p:cNvSpPr/>
          <p:nvPr/>
        </p:nvSpPr>
        <p:spPr>
          <a:xfrm>
            <a:off x="8892606" y="4629425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BFFB5FB-062A-481D-8EB7-5D40A9C6E66F}"/>
              </a:ext>
            </a:extLst>
          </p:cNvPr>
          <p:cNvSpPr/>
          <p:nvPr/>
        </p:nvSpPr>
        <p:spPr>
          <a:xfrm>
            <a:off x="4981489" y="4653879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32830C7-5C51-4B56-B0CE-B1B729F3626F}"/>
              </a:ext>
            </a:extLst>
          </p:cNvPr>
          <p:cNvSpPr/>
          <p:nvPr/>
        </p:nvSpPr>
        <p:spPr>
          <a:xfrm>
            <a:off x="5238546" y="4932065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BA8496B-49D2-4828-BB29-F56D53E1FDF4}"/>
              </a:ext>
            </a:extLst>
          </p:cNvPr>
          <p:cNvSpPr/>
          <p:nvPr/>
        </p:nvSpPr>
        <p:spPr>
          <a:xfrm>
            <a:off x="5587043" y="5137649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7BE230E-52CF-402F-B92F-A81910F1C9DD}"/>
              </a:ext>
            </a:extLst>
          </p:cNvPr>
          <p:cNvSpPr/>
          <p:nvPr/>
        </p:nvSpPr>
        <p:spPr>
          <a:xfrm>
            <a:off x="5917025" y="5250986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A04CDFE-C07E-4817-AB8C-FD637A7A41A1}"/>
              </a:ext>
            </a:extLst>
          </p:cNvPr>
          <p:cNvSpPr/>
          <p:nvPr/>
        </p:nvSpPr>
        <p:spPr>
          <a:xfrm>
            <a:off x="6232667" y="5342426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73707DA-DE32-4FF8-AD5B-BF5401ACF758}"/>
              </a:ext>
            </a:extLst>
          </p:cNvPr>
          <p:cNvSpPr/>
          <p:nvPr/>
        </p:nvSpPr>
        <p:spPr>
          <a:xfrm>
            <a:off x="6548309" y="5435212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A9403F1-30F8-49E6-8FBD-77BDB20AA7DA}"/>
              </a:ext>
            </a:extLst>
          </p:cNvPr>
          <p:cNvSpPr/>
          <p:nvPr/>
        </p:nvSpPr>
        <p:spPr>
          <a:xfrm>
            <a:off x="7119631" y="5633529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86D58D5-6B21-43FF-A614-1534D848289A}"/>
              </a:ext>
            </a:extLst>
          </p:cNvPr>
          <p:cNvSpPr/>
          <p:nvPr/>
        </p:nvSpPr>
        <p:spPr>
          <a:xfrm>
            <a:off x="9110784" y="4407592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68ADC3E-3E86-4862-A789-E0CF825365C9}"/>
              </a:ext>
            </a:extLst>
          </p:cNvPr>
          <p:cNvSpPr/>
          <p:nvPr/>
        </p:nvSpPr>
        <p:spPr>
          <a:xfrm>
            <a:off x="6799517" y="5526652"/>
            <a:ext cx="91440" cy="91440"/>
          </a:xfrm>
          <a:prstGeom prst="ellipse">
            <a:avLst/>
          </a:prstGeom>
          <a:solidFill>
            <a:srgbClr val="0000FF"/>
          </a:solidFill>
          <a:ln w="19050"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4427053-253E-47E1-8BFE-D243CB443656}"/>
              </a:ext>
            </a:extLst>
          </p:cNvPr>
          <p:cNvSpPr/>
          <p:nvPr/>
        </p:nvSpPr>
        <p:spPr>
          <a:xfrm>
            <a:off x="9408362" y="4256003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9E33F97-F1DE-4E56-AD26-F47A15B9C576}"/>
              </a:ext>
            </a:extLst>
          </p:cNvPr>
          <p:cNvSpPr/>
          <p:nvPr/>
        </p:nvSpPr>
        <p:spPr>
          <a:xfrm>
            <a:off x="9742372" y="4208832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F7F9DC0-E96E-417A-A472-C63841094FF2}"/>
              </a:ext>
            </a:extLst>
          </p:cNvPr>
          <p:cNvSpPr/>
          <p:nvPr/>
        </p:nvSpPr>
        <p:spPr>
          <a:xfrm>
            <a:off x="10143284" y="4289639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74DD80F-E81D-4A29-B969-31F7802BA8A8}"/>
              </a:ext>
            </a:extLst>
          </p:cNvPr>
          <p:cNvSpPr/>
          <p:nvPr/>
        </p:nvSpPr>
        <p:spPr>
          <a:xfrm>
            <a:off x="10466661" y="4384116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E0DD1A6-0FFE-4BFA-85E8-C48894DBEF8D}"/>
              </a:ext>
            </a:extLst>
          </p:cNvPr>
          <p:cNvSpPr/>
          <p:nvPr/>
        </p:nvSpPr>
        <p:spPr>
          <a:xfrm>
            <a:off x="10764515" y="4488468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175C5C6-1E64-4240-86D5-AF40CA47D2B1}"/>
              </a:ext>
            </a:extLst>
          </p:cNvPr>
          <p:cNvSpPr/>
          <p:nvPr/>
        </p:nvSpPr>
        <p:spPr>
          <a:xfrm>
            <a:off x="11069816" y="4584188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75D2789-75B5-4615-8892-D79E0616A024}"/>
              </a:ext>
            </a:extLst>
          </p:cNvPr>
          <p:cNvSpPr/>
          <p:nvPr/>
        </p:nvSpPr>
        <p:spPr>
          <a:xfrm>
            <a:off x="11356904" y="4688966"/>
            <a:ext cx="91440" cy="91440"/>
          </a:xfrm>
          <a:prstGeom prst="ellipse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14200"/>
            <a:ext cx="11101917" cy="3620840"/>
          </a:xfrm>
        </p:spPr>
        <p:txBody>
          <a:bodyPr/>
          <a:lstStyle/>
          <a:p>
            <a:r>
              <a:rPr lang="en-US" sz="2000" dirty="0"/>
              <a:t>Function responses </a:t>
            </a:r>
            <a:br>
              <a:rPr lang="en-US" sz="2000" dirty="0"/>
            </a:br>
            <a:r>
              <a:rPr lang="en-US" sz="2000" dirty="0"/>
              <a:t>for increasing scale </a:t>
            </a:r>
            <a:br>
              <a:rPr lang="en-US" sz="2000" dirty="0"/>
            </a:br>
            <a:r>
              <a:rPr lang="en-US" sz="2000" dirty="0"/>
              <a:t>(scale signature)</a:t>
            </a:r>
            <a:endParaRPr lang="id-ID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55908"/>
          </a:xfrm>
        </p:spPr>
        <p:txBody>
          <a:bodyPr/>
          <a:lstStyle/>
          <a:p>
            <a:r>
              <a:rPr lang="id-ID" dirty="0"/>
              <a:t>Automatic </a:t>
            </a:r>
            <a:br>
              <a:rPr lang="en-US" dirty="0"/>
            </a:br>
            <a:r>
              <a:rPr lang="id-ID" dirty="0"/>
              <a:t>Scale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0F6CC-5ED8-4B78-A148-4FE264288F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930" y="1358292"/>
            <a:ext cx="3269348" cy="260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63207-63BE-4602-AF3F-2B366CC4B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3888" y="1358292"/>
            <a:ext cx="2559588" cy="2603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CFA819-A4F4-4A3A-A9C8-ECA951CBE314}"/>
              </a:ext>
            </a:extLst>
          </p:cNvPr>
          <p:cNvSpPr/>
          <p:nvPr/>
        </p:nvSpPr>
        <p:spPr>
          <a:xfrm>
            <a:off x="4474052" y="1600234"/>
            <a:ext cx="914400" cy="9144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X</a:t>
            </a:r>
            <a:endParaRPr lang="id-ID" sz="20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/>
              <p:nvPr/>
            </p:nvSpPr>
            <p:spPr>
              <a:xfrm>
                <a:off x="4950214" y="5935655"/>
                <a:ext cx="1406779" cy="429649"/>
              </a:xfrm>
              <a:custGeom>
                <a:avLst/>
                <a:gdLst>
                  <a:gd name="connsiteX0" fmla="*/ 0 w 1406779"/>
                  <a:gd name="connsiteY0" fmla="*/ 0 h 429649"/>
                  <a:gd name="connsiteX1" fmla="*/ 482994 w 1406779"/>
                  <a:gd name="connsiteY1" fmla="*/ 0 h 429649"/>
                  <a:gd name="connsiteX2" fmla="*/ 923785 w 1406779"/>
                  <a:gd name="connsiteY2" fmla="*/ 0 h 429649"/>
                  <a:gd name="connsiteX3" fmla="*/ 1406779 w 1406779"/>
                  <a:gd name="connsiteY3" fmla="*/ 0 h 429649"/>
                  <a:gd name="connsiteX4" fmla="*/ 1406779 w 1406779"/>
                  <a:gd name="connsiteY4" fmla="*/ 429649 h 429649"/>
                  <a:gd name="connsiteX5" fmla="*/ 909717 w 1406779"/>
                  <a:gd name="connsiteY5" fmla="*/ 429649 h 429649"/>
                  <a:gd name="connsiteX6" fmla="*/ 482994 w 1406779"/>
                  <a:gd name="connsiteY6" fmla="*/ 429649 h 429649"/>
                  <a:gd name="connsiteX7" fmla="*/ 0 w 1406779"/>
                  <a:gd name="connsiteY7" fmla="*/ 429649 h 429649"/>
                  <a:gd name="connsiteX8" fmla="*/ 0 w 1406779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779" h="429649" fill="none" extrusionOk="0">
                    <a:moveTo>
                      <a:pt x="0" y="0"/>
                    </a:moveTo>
                    <a:cubicBezTo>
                      <a:pt x="175664" y="-25386"/>
                      <a:pt x="342760" y="192"/>
                      <a:pt x="482994" y="0"/>
                    </a:cubicBezTo>
                    <a:cubicBezTo>
                      <a:pt x="623228" y="-192"/>
                      <a:pt x="782211" y="24772"/>
                      <a:pt x="923785" y="0"/>
                    </a:cubicBezTo>
                    <a:cubicBezTo>
                      <a:pt x="1065359" y="-24772"/>
                      <a:pt x="1270015" y="46963"/>
                      <a:pt x="1406779" y="0"/>
                    </a:cubicBezTo>
                    <a:cubicBezTo>
                      <a:pt x="1415990" y="196929"/>
                      <a:pt x="1370270" y="237272"/>
                      <a:pt x="1406779" y="429649"/>
                    </a:cubicBezTo>
                    <a:cubicBezTo>
                      <a:pt x="1193083" y="453886"/>
                      <a:pt x="1053333" y="384766"/>
                      <a:pt x="909717" y="429649"/>
                    </a:cubicBezTo>
                    <a:cubicBezTo>
                      <a:pt x="766101" y="474532"/>
                      <a:pt x="604924" y="422041"/>
                      <a:pt x="482994" y="429649"/>
                    </a:cubicBezTo>
                    <a:cubicBezTo>
                      <a:pt x="361064" y="437257"/>
                      <a:pt x="104970" y="418633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406779" h="429649" stroke="0" extrusionOk="0">
                    <a:moveTo>
                      <a:pt x="0" y="0"/>
                    </a:moveTo>
                    <a:cubicBezTo>
                      <a:pt x="210214" y="-37028"/>
                      <a:pt x="252611" y="20381"/>
                      <a:pt x="454859" y="0"/>
                    </a:cubicBezTo>
                    <a:cubicBezTo>
                      <a:pt x="657107" y="-20381"/>
                      <a:pt x="722904" y="47833"/>
                      <a:pt x="895649" y="0"/>
                    </a:cubicBezTo>
                    <a:cubicBezTo>
                      <a:pt x="1068394" y="-47833"/>
                      <a:pt x="1284202" y="15786"/>
                      <a:pt x="1406779" y="0"/>
                    </a:cubicBezTo>
                    <a:cubicBezTo>
                      <a:pt x="1434743" y="210680"/>
                      <a:pt x="1369574" y="261276"/>
                      <a:pt x="1406779" y="429649"/>
                    </a:cubicBezTo>
                    <a:cubicBezTo>
                      <a:pt x="1257127" y="456965"/>
                      <a:pt x="1097780" y="385502"/>
                      <a:pt x="965988" y="429649"/>
                    </a:cubicBezTo>
                    <a:cubicBezTo>
                      <a:pt x="834196" y="473796"/>
                      <a:pt x="695114" y="427079"/>
                      <a:pt x="539265" y="429649"/>
                    </a:cubicBezTo>
                    <a:cubicBezTo>
                      <a:pt x="383416" y="432219"/>
                      <a:pt x="190614" y="419579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14" y="5935655"/>
                <a:ext cx="1406779" cy="4296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406779"/>
                          <a:gd name="connsiteY0" fmla="*/ 0 h 429649"/>
                          <a:gd name="connsiteX1" fmla="*/ 482994 w 1406779"/>
                          <a:gd name="connsiteY1" fmla="*/ 0 h 429649"/>
                          <a:gd name="connsiteX2" fmla="*/ 923785 w 1406779"/>
                          <a:gd name="connsiteY2" fmla="*/ 0 h 429649"/>
                          <a:gd name="connsiteX3" fmla="*/ 1406779 w 1406779"/>
                          <a:gd name="connsiteY3" fmla="*/ 0 h 429649"/>
                          <a:gd name="connsiteX4" fmla="*/ 1406779 w 1406779"/>
                          <a:gd name="connsiteY4" fmla="*/ 429649 h 429649"/>
                          <a:gd name="connsiteX5" fmla="*/ 909717 w 1406779"/>
                          <a:gd name="connsiteY5" fmla="*/ 429649 h 429649"/>
                          <a:gd name="connsiteX6" fmla="*/ 482994 w 1406779"/>
                          <a:gd name="connsiteY6" fmla="*/ 429649 h 429649"/>
                          <a:gd name="connsiteX7" fmla="*/ 0 w 1406779"/>
                          <a:gd name="connsiteY7" fmla="*/ 429649 h 429649"/>
                          <a:gd name="connsiteX8" fmla="*/ 0 w 1406779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06779" h="429649" fill="none" extrusionOk="0">
                            <a:moveTo>
                              <a:pt x="0" y="0"/>
                            </a:moveTo>
                            <a:cubicBezTo>
                              <a:pt x="175664" y="-25386"/>
                              <a:pt x="342760" y="192"/>
                              <a:pt x="482994" y="0"/>
                            </a:cubicBezTo>
                            <a:cubicBezTo>
                              <a:pt x="623228" y="-192"/>
                              <a:pt x="782211" y="24772"/>
                              <a:pt x="923785" y="0"/>
                            </a:cubicBezTo>
                            <a:cubicBezTo>
                              <a:pt x="1065359" y="-24772"/>
                              <a:pt x="1270015" y="46963"/>
                              <a:pt x="1406779" y="0"/>
                            </a:cubicBezTo>
                            <a:cubicBezTo>
                              <a:pt x="1415990" y="196929"/>
                              <a:pt x="1370270" y="237272"/>
                              <a:pt x="1406779" y="429649"/>
                            </a:cubicBezTo>
                            <a:cubicBezTo>
                              <a:pt x="1193083" y="453886"/>
                              <a:pt x="1053333" y="384766"/>
                              <a:pt x="909717" y="429649"/>
                            </a:cubicBezTo>
                            <a:cubicBezTo>
                              <a:pt x="766101" y="474532"/>
                              <a:pt x="604924" y="422041"/>
                              <a:pt x="482994" y="429649"/>
                            </a:cubicBezTo>
                            <a:cubicBezTo>
                              <a:pt x="361064" y="437257"/>
                              <a:pt x="104970" y="418633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406779" h="429649" stroke="0" extrusionOk="0">
                            <a:moveTo>
                              <a:pt x="0" y="0"/>
                            </a:moveTo>
                            <a:cubicBezTo>
                              <a:pt x="210214" y="-37028"/>
                              <a:pt x="252611" y="20381"/>
                              <a:pt x="454859" y="0"/>
                            </a:cubicBezTo>
                            <a:cubicBezTo>
                              <a:pt x="657107" y="-20381"/>
                              <a:pt x="722904" y="47833"/>
                              <a:pt x="895649" y="0"/>
                            </a:cubicBezTo>
                            <a:cubicBezTo>
                              <a:pt x="1068394" y="-47833"/>
                              <a:pt x="1284202" y="15786"/>
                              <a:pt x="1406779" y="0"/>
                            </a:cubicBezTo>
                            <a:cubicBezTo>
                              <a:pt x="1434743" y="210680"/>
                              <a:pt x="1369574" y="261276"/>
                              <a:pt x="1406779" y="429649"/>
                            </a:cubicBezTo>
                            <a:cubicBezTo>
                              <a:pt x="1257127" y="456965"/>
                              <a:pt x="1097780" y="385502"/>
                              <a:pt x="965988" y="429649"/>
                            </a:cubicBezTo>
                            <a:cubicBezTo>
                              <a:pt x="834196" y="473796"/>
                              <a:pt x="695114" y="427079"/>
                              <a:pt x="539265" y="429649"/>
                            </a:cubicBezTo>
                            <a:cubicBezTo>
                              <a:pt x="383416" y="432219"/>
                              <a:pt x="190614" y="419579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/>
              <p:nvPr/>
            </p:nvSpPr>
            <p:spPr>
              <a:xfrm>
                <a:off x="9101471" y="5935655"/>
                <a:ext cx="1664422" cy="429649"/>
              </a:xfrm>
              <a:custGeom>
                <a:avLst/>
                <a:gdLst>
                  <a:gd name="connsiteX0" fmla="*/ 0 w 1664422"/>
                  <a:gd name="connsiteY0" fmla="*/ 0 h 429649"/>
                  <a:gd name="connsiteX1" fmla="*/ 571452 w 1664422"/>
                  <a:gd name="connsiteY1" fmla="*/ 0 h 429649"/>
                  <a:gd name="connsiteX2" fmla="*/ 1092970 w 1664422"/>
                  <a:gd name="connsiteY2" fmla="*/ 0 h 429649"/>
                  <a:gd name="connsiteX3" fmla="*/ 1664422 w 1664422"/>
                  <a:gd name="connsiteY3" fmla="*/ 0 h 429649"/>
                  <a:gd name="connsiteX4" fmla="*/ 1664422 w 1664422"/>
                  <a:gd name="connsiteY4" fmla="*/ 429649 h 429649"/>
                  <a:gd name="connsiteX5" fmla="*/ 1076326 w 1664422"/>
                  <a:gd name="connsiteY5" fmla="*/ 429649 h 429649"/>
                  <a:gd name="connsiteX6" fmla="*/ 571452 w 1664422"/>
                  <a:gd name="connsiteY6" fmla="*/ 429649 h 429649"/>
                  <a:gd name="connsiteX7" fmla="*/ 0 w 1664422"/>
                  <a:gd name="connsiteY7" fmla="*/ 429649 h 429649"/>
                  <a:gd name="connsiteX8" fmla="*/ 0 w 1664422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4422" h="429649" fill="none" extrusionOk="0">
                    <a:moveTo>
                      <a:pt x="0" y="0"/>
                    </a:moveTo>
                    <a:cubicBezTo>
                      <a:pt x="173408" y="-38182"/>
                      <a:pt x="387510" y="66237"/>
                      <a:pt x="571452" y="0"/>
                    </a:cubicBezTo>
                    <a:cubicBezTo>
                      <a:pt x="755394" y="-66237"/>
                      <a:pt x="909772" y="61815"/>
                      <a:pt x="1092970" y="0"/>
                    </a:cubicBezTo>
                    <a:cubicBezTo>
                      <a:pt x="1276168" y="-61815"/>
                      <a:pt x="1447111" y="1621"/>
                      <a:pt x="1664422" y="0"/>
                    </a:cubicBezTo>
                    <a:cubicBezTo>
                      <a:pt x="1673633" y="196929"/>
                      <a:pt x="1627913" y="237272"/>
                      <a:pt x="1664422" y="429649"/>
                    </a:cubicBezTo>
                    <a:cubicBezTo>
                      <a:pt x="1448540" y="452502"/>
                      <a:pt x="1259604" y="420122"/>
                      <a:pt x="1076326" y="429649"/>
                    </a:cubicBezTo>
                    <a:cubicBezTo>
                      <a:pt x="893048" y="439176"/>
                      <a:pt x="788468" y="409235"/>
                      <a:pt x="571452" y="429649"/>
                    </a:cubicBezTo>
                    <a:cubicBezTo>
                      <a:pt x="354436" y="450063"/>
                      <a:pt x="132592" y="428676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664422" h="429649" stroke="0" extrusionOk="0">
                    <a:moveTo>
                      <a:pt x="0" y="0"/>
                    </a:moveTo>
                    <a:cubicBezTo>
                      <a:pt x="212188" y="-40197"/>
                      <a:pt x="355571" y="50157"/>
                      <a:pt x="538163" y="0"/>
                    </a:cubicBezTo>
                    <a:cubicBezTo>
                      <a:pt x="720755" y="-50157"/>
                      <a:pt x="839131" y="34867"/>
                      <a:pt x="1059682" y="0"/>
                    </a:cubicBezTo>
                    <a:cubicBezTo>
                      <a:pt x="1280233" y="-34867"/>
                      <a:pt x="1414014" y="9407"/>
                      <a:pt x="1664422" y="0"/>
                    </a:cubicBezTo>
                    <a:cubicBezTo>
                      <a:pt x="1692386" y="210680"/>
                      <a:pt x="1627217" y="261276"/>
                      <a:pt x="1664422" y="429649"/>
                    </a:cubicBezTo>
                    <a:cubicBezTo>
                      <a:pt x="1534222" y="486079"/>
                      <a:pt x="1381295" y="428959"/>
                      <a:pt x="1142903" y="429649"/>
                    </a:cubicBezTo>
                    <a:cubicBezTo>
                      <a:pt x="904511" y="430339"/>
                      <a:pt x="812348" y="396760"/>
                      <a:pt x="638028" y="429649"/>
                    </a:cubicBezTo>
                    <a:cubicBezTo>
                      <a:pt x="463708" y="462538"/>
                      <a:pt x="249798" y="357842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1" y="5935655"/>
                <a:ext cx="1664422" cy="429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664422"/>
                          <a:gd name="connsiteY0" fmla="*/ 0 h 429649"/>
                          <a:gd name="connsiteX1" fmla="*/ 571452 w 1664422"/>
                          <a:gd name="connsiteY1" fmla="*/ 0 h 429649"/>
                          <a:gd name="connsiteX2" fmla="*/ 1092970 w 1664422"/>
                          <a:gd name="connsiteY2" fmla="*/ 0 h 429649"/>
                          <a:gd name="connsiteX3" fmla="*/ 1664422 w 1664422"/>
                          <a:gd name="connsiteY3" fmla="*/ 0 h 429649"/>
                          <a:gd name="connsiteX4" fmla="*/ 1664422 w 1664422"/>
                          <a:gd name="connsiteY4" fmla="*/ 429649 h 429649"/>
                          <a:gd name="connsiteX5" fmla="*/ 1076326 w 1664422"/>
                          <a:gd name="connsiteY5" fmla="*/ 429649 h 429649"/>
                          <a:gd name="connsiteX6" fmla="*/ 571452 w 1664422"/>
                          <a:gd name="connsiteY6" fmla="*/ 429649 h 429649"/>
                          <a:gd name="connsiteX7" fmla="*/ 0 w 1664422"/>
                          <a:gd name="connsiteY7" fmla="*/ 429649 h 429649"/>
                          <a:gd name="connsiteX8" fmla="*/ 0 w 1664422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64422" h="429649" fill="none" extrusionOk="0">
                            <a:moveTo>
                              <a:pt x="0" y="0"/>
                            </a:moveTo>
                            <a:cubicBezTo>
                              <a:pt x="173408" y="-38182"/>
                              <a:pt x="387510" y="66237"/>
                              <a:pt x="571452" y="0"/>
                            </a:cubicBezTo>
                            <a:cubicBezTo>
                              <a:pt x="755394" y="-66237"/>
                              <a:pt x="909772" y="61815"/>
                              <a:pt x="1092970" y="0"/>
                            </a:cubicBezTo>
                            <a:cubicBezTo>
                              <a:pt x="1276168" y="-61815"/>
                              <a:pt x="1447111" y="1621"/>
                              <a:pt x="1664422" y="0"/>
                            </a:cubicBezTo>
                            <a:cubicBezTo>
                              <a:pt x="1673633" y="196929"/>
                              <a:pt x="1627913" y="237272"/>
                              <a:pt x="1664422" y="429649"/>
                            </a:cubicBezTo>
                            <a:cubicBezTo>
                              <a:pt x="1448540" y="452502"/>
                              <a:pt x="1259604" y="420122"/>
                              <a:pt x="1076326" y="429649"/>
                            </a:cubicBezTo>
                            <a:cubicBezTo>
                              <a:pt x="893048" y="439176"/>
                              <a:pt x="788468" y="409235"/>
                              <a:pt x="571452" y="429649"/>
                            </a:cubicBezTo>
                            <a:cubicBezTo>
                              <a:pt x="354436" y="450063"/>
                              <a:pt x="132592" y="428676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664422" h="429649" stroke="0" extrusionOk="0">
                            <a:moveTo>
                              <a:pt x="0" y="0"/>
                            </a:moveTo>
                            <a:cubicBezTo>
                              <a:pt x="212188" y="-40197"/>
                              <a:pt x="355571" y="50157"/>
                              <a:pt x="538163" y="0"/>
                            </a:cubicBezTo>
                            <a:cubicBezTo>
                              <a:pt x="720755" y="-50157"/>
                              <a:pt x="839131" y="34867"/>
                              <a:pt x="1059682" y="0"/>
                            </a:cubicBezTo>
                            <a:cubicBezTo>
                              <a:pt x="1280233" y="-34867"/>
                              <a:pt x="1414014" y="9407"/>
                              <a:pt x="1664422" y="0"/>
                            </a:cubicBezTo>
                            <a:cubicBezTo>
                              <a:pt x="1692386" y="210680"/>
                              <a:pt x="1627217" y="261276"/>
                              <a:pt x="1664422" y="429649"/>
                            </a:cubicBezTo>
                            <a:cubicBezTo>
                              <a:pt x="1534222" y="486079"/>
                              <a:pt x="1381295" y="428959"/>
                              <a:pt x="1142903" y="429649"/>
                            </a:cubicBezTo>
                            <a:cubicBezTo>
                              <a:pt x="904511" y="430339"/>
                              <a:pt x="812348" y="396760"/>
                              <a:pt x="638028" y="429649"/>
                            </a:cubicBezTo>
                            <a:cubicBezTo>
                              <a:pt x="463708" y="462538"/>
                              <a:pt x="249798" y="357842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3440CCF-ACA5-4057-B0B4-05E92EF43953}"/>
              </a:ext>
            </a:extLst>
          </p:cNvPr>
          <p:cNvSpPr/>
          <p:nvPr/>
        </p:nvSpPr>
        <p:spPr>
          <a:xfrm>
            <a:off x="8787293" y="1336418"/>
            <a:ext cx="914400" cy="9144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X</a:t>
            </a:r>
            <a:endParaRPr lang="id-ID" sz="2000" b="1" dirty="0">
              <a:solidFill>
                <a:srgbClr val="FFFF00"/>
              </a:solidFill>
            </a:endParaRPr>
          </a:p>
        </p:txBody>
      </p:sp>
      <p:cxnSp>
        <p:nvCxnSpPr>
          <p:cNvPr id="93" name="Straight Arrow Connector 15">
            <a:extLst>
              <a:ext uri="{FF2B5EF4-FFF2-40B4-BE49-F238E27FC236}">
                <a16:creationId xmlns:a16="http://schemas.microsoft.com/office/drawing/2014/main" id="{1EE3DD97-4794-4BF2-843F-C74A318C1882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9244493" y="2250818"/>
            <a:ext cx="2112411" cy="2271584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15">
            <a:extLst>
              <a:ext uri="{FF2B5EF4-FFF2-40B4-BE49-F238E27FC236}">
                <a16:creationId xmlns:a16="http://schemas.microsoft.com/office/drawing/2014/main" id="{EDB1B5AF-440F-4C1B-ACA8-D33A972FECF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931252" y="2514634"/>
            <a:ext cx="2188379" cy="2985074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EB4D2ED-084E-465E-B93C-690B2A967B55}"/>
                  </a:ext>
                </a:extLst>
              </p:cNvPr>
              <p:cNvSpPr txBox="1"/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b="0" dirty="0"/>
                  <a:t>Response of some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EB4D2ED-084E-465E-B93C-690B2A967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blipFill>
                <a:blip r:embed="rId10"/>
                <a:stretch>
                  <a:fillRect l="-1020" t="-1163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95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Histogram</a:t>
            </a:r>
            <a:r>
              <a:rPr lang="en-US" dirty="0"/>
              <a:t> - R</a:t>
            </a:r>
            <a:r>
              <a:rPr lang="id-ID" dirty="0"/>
              <a:t>evisit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F5836-83C5-4728-AB21-18F7E7210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727522"/>
              </p:ext>
            </p:extLst>
          </p:nvPr>
        </p:nvGraphicFramePr>
        <p:xfrm>
          <a:off x="1863484" y="2884816"/>
          <a:ext cx="2083390" cy="1838632"/>
        </p:xfrm>
        <a:graphic>
          <a:graphicData uri="http://schemas.openxmlformats.org/drawingml/2006/table">
            <a:tbl>
              <a:tblPr/>
              <a:tblGrid>
                <a:gridCol w="416678">
                  <a:extLst>
                    <a:ext uri="{9D8B030D-6E8A-4147-A177-3AD203B41FA5}">
                      <a16:colId xmlns:a16="http://schemas.microsoft.com/office/drawing/2014/main" val="1652782329"/>
                    </a:ext>
                  </a:extLst>
                </a:gridCol>
                <a:gridCol w="416678">
                  <a:extLst>
                    <a:ext uri="{9D8B030D-6E8A-4147-A177-3AD203B41FA5}">
                      <a16:colId xmlns:a16="http://schemas.microsoft.com/office/drawing/2014/main" val="1034771820"/>
                    </a:ext>
                  </a:extLst>
                </a:gridCol>
                <a:gridCol w="416678">
                  <a:extLst>
                    <a:ext uri="{9D8B030D-6E8A-4147-A177-3AD203B41FA5}">
                      <a16:colId xmlns:a16="http://schemas.microsoft.com/office/drawing/2014/main" val="1625977419"/>
                    </a:ext>
                  </a:extLst>
                </a:gridCol>
                <a:gridCol w="416678">
                  <a:extLst>
                    <a:ext uri="{9D8B030D-6E8A-4147-A177-3AD203B41FA5}">
                      <a16:colId xmlns:a16="http://schemas.microsoft.com/office/drawing/2014/main" val="3734999545"/>
                    </a:ext>
                  </a:extLst>
                </a:gridCol>
                <a:gridCol w="416678">
                  <a:extLst>
                    <a:ext uri="{9D8B030D-6E8A-4147-A177-3AD203B41FA5}">
                      <a16:colId xmlns:a16="http://schemas.microsoft.com/office/drawing/2014/main" val="2922243403"/>
                    </a:ext>
                  </a:extLst>
                </a:gridCol>
              </a:tblGrid>
              <a:tr h="45965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76899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83438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48082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id-ID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362220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8CD5E0E-B800-47D0-AEDA-1945B4A1C9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605012"/>
              </p:ext>
            </p:extLst>
          </p:nvPr>
        </p:nvGraphicFramePr>
        <p:xfrm>
          <a:off x="4938218" y="243253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C6C4616F-9966-49EA-827B-A29582FAD0C5}"/>
              </a:ext>
            </a:extLst>
          </p:cNvPr>
          <p:cNvSpPr/>
          <p:nvPr/>
        </p:nvSpPr>
        <p:spPr>
          <a:xfrm>
            <a:off x="4206571" y="3561816"/>
            <a:ext cx="471949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086427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14200"/>
            <a:ext cx="11101917" cy="3620840"/>
          </a:xfrm>
        </p:spPr>
        <p:txBody>
          <a:bodyPr/>
          <a:lstStyle/>
          <a:p>
            <a:r>
              <a:rPr lang="en-US" sz="2000" dirty="0"/>
              <a:t>Function responses </a:t>
            </a:r>
            <a:br>
              <a:rPr lang="en-US" sz="2000" dirty="0"/>
            </a:br>
            <a:r>
              <a:rPr lang="en-US" sz="2000" dirty="0"/>
              <a:t>for increasing scale </a:t>
            </a:r>
            <a:br>
              <a:rPr lang="en-US" sz="2000" dirty="0"/>
            </a:br>
            <a:r>
              <a:rPr lang="en-US" sz="2000" dirty="0"/>
              <a:t>(scale signature)</a:t>
            </a:r>
            <a:endParaRPr lang="id-ID" sz="2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55908"/>
          </a:xfrm>
        </p:spPr>
        <p:txBody>
          <a:bodyPr/>
          <a:lstStyle/>
          <a:p>
            <a:r>
              <a:rPr lang="id-ID" dirty="0"/>
              <a:t>Automatic </a:t>
            </a:r>
            <a:br>
              <a:rPr lang="en-US" dirty="0"/>
            </a:br>
            <a:r>
              <a:rPr lang="id-ID" dirty="0"/>
              <a:t>Scale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0F6CC-5ED8-4B78-A148-4FE264288F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930" y="1358292"/>
            <a:ext cx="3269348" cy="2603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263207-63BE-4602-AF3F-2B366CC4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888" y="1358292"/>
            <a:ext cx="2559588" cy="2603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BC35D-B378-4C5B-A391-D87950477B0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3906948" y="4141941"/>
            <a:ext cx="3493312" cy="1974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389ECB-5865-403B-8763-5136D1FA800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8189332" y="4174420"/>
            <a:ext cx="3493310" cy="1926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/>
              <p:nvPr/>
            </p:nvSpPr>
            <p:spPr>
              <a:xfrm>
                <a:off x="4950214" y="5935655"/>
                <a:ext cx="1406779" cy="429649"/>
              </a:xfrm>
              <a:custGeom>
                <a:avLst/>
                <a:gdLst>
                  <a:gd name="connsiteX0" fmla="*/ 0 w 1406779"/>
                  <a:gd name="connsiteY0" fmla="*/ 0 h 429649"/>
                  <a:gd name="connsiteX1" fmla="*/ 482994 w 1406779"/>
                  <a:gd name="connsiteY1" fmla="*/ 0 h 429649"/>
                  <a:gd name="connsiteX2" fmla="*/ 923785 w 1406779"/>
                  <a:gd name="connsiteY2" fmla="*/ 0 h 429649"/>
                  <a:gd name="connsiteX3" fmla="*/ 1406779 w 1406779"/>
                  <a:gd name="connsiteY3" fmla="*/ 0 h 429649"/>
                  <a:gd name="connsiteX4" fmla="*/ 1406779 w 1406779"/>
                  <a:gd name="connsiteY4" fmla="*/ 429649 h 429649"/>
                  <a:gd name="connsiteX5" fmla="*/ 909717 w 1406779"/>
                  <a:gd name="connsiteY5" fmla="*/ 429649 h 429649"/>
                  <a:gd name="connsiteX6" fmla="*/ 482994 w 1406779"/>
                  <a:gd name="connsiteY6" fmla="*/ 429649 h 429649"/>
                  <a:gd name="connsiteX7" fmla="*/ 0 w 1406779"/>
                  <a:gd name="connsiteY7" fmla="*/ 429649 h 429649"/>
                  <a:gd name="connsiteX8" fmla="*/ 0 w 1406779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779" h="429649" fill="none" extrusionOk="0">
                    <a:moveTo>
                      <a:pt x="0" y="0"/>
                    </a:moveTo>
                    <a:cubicBezTo>
                      <a:pt x="175664" y="-25386"/>
                      <a:pt x="342760" y="192"/>
                      <a:pt x="482994" y="0"/>
                    </a:cubicBezTo>
                    <a:cubicBezTo>
                      <a:pt x="623228" y="-192"/>
                      <a:pt x="782211" y="24772"/>
                      <a:pt x="923785" y="0"/>
                    </a:cubicBezTo>
                    <a:cubicBezTo>
                      <a:pt x="1065359" y="-24772"/>
                      <a:pt x="1270015" y="46963"/>
                      <a:pt x="1406779" y="0"/>
                    </a:cubicBezTo>
                    <a:cubicBezTo>
                      <a:pt x="1415990" y="196929"/>
                      <a:pt x="1370270" y="237272"/>
                      <a:pt x="1406779" y="429649"/>
                    </a:cubicBezTo>
                    <a:cubicBezTo>
                      <a:pt x="1193083" y="453886"/>
                      <a:pt x="1053333" y="384766"/>
                      <a:pt x="909717" y="429649"/>
                    </a:cubicBezTo>
                    <a:cubicBezTo>
                      <a:pt x="766101" y="474532"/>
                      <a:pt x="604924" y="422041"/>
                      <a:pt x="482994" y="429649"/>
                    </a:cubicBezTo>
                    <a:cubicBezTo>
                      <a:pt x="361064" y="437257"/>
                      <a:pt x="104970" y="418633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406779" h="429649" stroke="0" extrusionOk="0">
                    <a:moveTo>
                      <a:pt x="0" y="0"/>
                    </a:moveTo>
                    <a:cubicBezTo>
                      <a:pt x="210214" y="-37028"/>
                      <a:pt x="252611" y="20381"/>
                      <a:pt x="454859" y="0"/>
                    </a:cubicBezTo>
                    <a:cubicBezTo>
                      <a:pt x="657107" y="-20381"/>
                      <a:pt x="722904" y="47833"/>
                      <a:pt x="895649" y="0"/>
                    </a:cubicBezTo>
                    <a:cubicBezTo>
                      <a:pt x="1068394" y="-47833"/>
                      <a:pt x="1284202" y="15786"/>
                      <a:pt x="1406779" y="0"/>
                    </a:cubicBezTo>
                    <a:cubicBezTo>
                      <a:pt x="1434743" y="210680"/>
                      <a:pt x="1369574" y="261276"/>
                      <a:pt x="1406779" y="429649"/>
                    </a:cubicBezTo>
                    <a:cubicBezTo>
                      <a:pt x="1257127" y="456965"/>
                      <a:pt x="1097780" y="385502"/>
                      <a:pt x="965988" y="429649"/>
                    </a:cubicBezTo>
                    <a:cubicBezTo>
                      <a:pt x="834196" y="473796"/>
                      <a:pt x="695114" y="427079"/>
                      <a:pt x="539265" y="429649"/>
                    </a:cubicBezTo>
                    <a:cubicBezTo>
                      <a:pt x="383416" y="432219"/>
                      <a:pt x="190614" y="419579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C88F12-78E1-4263-BD86-278E14D9E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14" y="5935655"/>
                <a:ext cx="1406779" cy="429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406779"/>
                          <a:gd name="connsiteY0" fmla="*/ 0 h 429649"/>
                          <a:gd name="connsiteX1" fmla="*/ 482994 w 1406779"/>
                          <a:gd name="connsiteY1" fmla="*/ 0 h 429649"/>
                          <a:gd name="connsiteX2" fmla="*/ 923785 w 1406779"/>
                          <a:gd name="connsiteY2" fmla="*/ 0 h 429649"/>
                          <a:gd name="connsiteX3" fmla="*/ 1406779 w 1406779"/>
                          <a:gd name="connsiteY3" fmla="*/ 0 h 429649"/>
                          <a:gd name="connsiteX4" fmla="*/ 1406779 w 1406779"/>
                          <a:gd name="connsiteY4" fmla="*/ 429649 h 429649"/>
                          <a:gd name="connsiteX5" fmla="*/ 909717 w 1406779"/>
                          <a:gd name="connsiteY5" fmla="*/ 429649 h 429649"/>
                          <a:gd name="connsiteX6" fmla="*/ 482994 w 1406779"/>
                          <a:gd name="connsiteY6" fmla="*/ 429649 h 429649"/>
                          <a:gd name="connsiteX7" fmla="*/ 0 w 1406779"/>
                          <a:gd name="connsiteY7" fmla="*/ 429649 h 429649"/>
                          <a:gd name="connsiteX8" fmla="*/ 0 w 1406779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406779" h="429649" fill="none" extrusionOk="0">
                            <a:moveTo>
                              <a:pt x="0" y="0"/>
                            </a:moveTo>
                            <a:cubicBezTo>
                              <a:pt x="175664" y="-25386"/>
                              <a:pt x="342760" y="192"/>
                              <a:pt x="482994" y="0"/>
                            </a:cubicBezTo>
                            <a:cubicBezTo>
                              <a:pt x="623228" y="-192"/>
                              <a:pt x="782211" y="24772"/>
                              <a:pt x="923785" y="0"/>
                            </a:cubicBezTo>
                            <a:cubicBezTo>
                              <a:pt x="1065359" y="-24772"/>
                              <a:pt x="1270015" y="46963"/>
                              <a:pt x="1406779" y="0"/>
                            </a:cubicBezTo>
                            <a:cubicBezTo>
                              <a:pt x="1415990" y="196929"/>
                              <a:pt x="1370270" y="237272"/>
                              <a:pt x="1406779" y="429649"/>
                            </a:cubicBezTo>
                            <a:cubicBezTo>
                              <a:pt x="1193083" y="453886"/>
                              <a:pt x="1053333" y="384766"/>
                              <a:pt x="909717" y="429649"/>
                            </a:cubicBezTo>
                            <a:cubicBezTo>
                              <a:pt x="766101" y="474532"/>
                              <a:pt x="604924" y="422041"/>
                              <a:pt x="482994" y="429649"/>
                            </a:cubicBezTo>
                            <a:cubicBezTo>
                              <a:pt x="361064" y="437257"/>
                              <a:pt x="104970" y="418633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406779" h="429649" stroke="0" extrusionOk="0">
                            <a:moveTo>
                              <a:pt x="0" y="0"/>
                            </a:moveTo>
                            <a:cubicBezTo>
                              <a:pt x="210214" y="-37028"/>
                              <a:pt x="252611" y="20381"/>
                              <a:pt x="454859" y="0"/>
                            </a:cubicBezTo>
                            <a:cubicBezTo>
                              <a:pt x="657107" y="-20381"/>
                              <a:pt x="722904" y="47833"/>
                              <a:pt x="895649" y="0"/>
                            </a:cubicBezTo>
                            <a:cubicBezTo>
                              <a:pt x="1068394" y="-47833"/>
                              <a:pt x="1284202" y="15786"/>
                              <a:pt x="1406779" y="0"/>
                            </a:cubicBezTo>
                            <a:cubicBezTo>
                              <a:pt x="1434743" y="210680"/>
                              <a:pt x="1369574" y="261276"/>
                              <a:pt x="1406779" y="429649"/>
                            </a:cubicBezTo>
                            <a:cubicBezTo>
                              <a:pt x="1257127" y="456965"/>
                              <a:pt x="1097780" y="385502"/>
                              <a:pt x="965988" y="429649"/>
                            </a:cubicBezTo>
                            <a:cubicBezTo>
                              <a:pt x="834196" y="473796"/>
                              <a:pt x="695114" y="427079"/>
                              <a:pt x="539265" y="429649"/>
                            </a:cubicBezTo>
                            <a:cubicBezTo>
                              <a:pt x="383416" y="432219"/>
                              <a:pt x="190614" y="419579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/>
              <p:nvPr/>
            </p:nvSpPr>
            <p:spPr>
              <a:xfrm>
                <a:off x="9101471" y="5935655"/>
                <a:ext cx="1664422" cy="429649"/>
              </a:xfrm>
              <a:custGeom>
                <a:avLst/>
                <a:gdLst>
                  <a:gd name="connsiteX0" fmla="*/ 0 w 1664422"/>
                  <a:gd name="connsiteY0" fmla="*/ 0 h 429649"/>
                  <a:gd name="connsiteX1" fmla="*/ 571452 w 1664422"/>
                  <a:gd name="connsiteY1" fmla="*/ 0 h 429649"/>
                  <a:gd name="connsiteX2" fmla="*/ 1092970 w 1664422"/>
                  <a:gd name="connsiteY2" fmla="*/ 0 h 429649"/>
                  <a:gd name="connsiteX3" fmla="*/ 1664422 w 1664422"/>
                  <a:gd name="connsiteY3" fmla="*/ 0 h 429649"/>
                  <a:gd name="connsiteX4" fmla="*/ 1664422 w 1664422"/>
                  <a:gd name="connsiteY4" fmla="*/ 429649 h 429649"/>
                  <a:gd name="connsiteX5" fmla="*/ 1076326 w 1664422"/>
                  <a:gd name="connsiteY5" fmla="*/ 429649 h 429649"/>
                  <a:gd name="connsiteX6" fmla="*/ 571452 w 1664422"/>
                  <a:gd name="connsiteY6" fmla="*/ 429649 h 429649"/>
                  <a:gd name="connsiteX7" fmla="*/ 0 w 1664422"/>
                  <a:gd name="connsiteY7" fmla="*/ 429649 h 429649"/>
                  <a:gd name="connsiteX8" fmla="*/ 0 w 1664422"/>
                  <a:gd name="connsiteY8" fmla="*/ 0 h 42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4422" h="429649" fill="none" extrusionOk="0">
                    <a:moveTo>
                      <a:pt x="0" y="0"/>
                    </a:moveTo>
                    <a:cubicBezTo>
                      <a:pt x="173408" y="-38182"/>
                      <a:pt x="387510" y="66237"/>
                      <a:pt x="571452" y="0"/>
                    </a:cubicBezTo>
                    <a:cubicBezTo>
                      <a:pt x="755394" y="-66237"/>
                      <a:pt x="909772" y="61815"/>
                      <a:pt x="1092970" y="0"/>
                    </a:cubicBezTo>
                    <a:cubicBezTo>
                      <a:pt x="1276168" y="-61815"/>
                      <a:pt x="1447111" y="1621"/>
                      <a:pt x="1664422" y="0"/>
                    </a:cubicBezTo>
                    <a:cubicBezTo>
                      <a:pt x="1673633" y="196929"/>
                      <a:pt x="1627913" y="237272"/>
                      <a:pt x="1664422" y="429649"/>
                    </a:cubicBezTo>
                    <a:cubicBezTo>
                      <a:pt x="1448540" y="452502"/>
                      <a:pt x="1259604" y="420122"/>
                      <a:pt x="1076326" y="429649"/>
                    </a:cubicBezTo>
                    <a:cubicBezTo>
                      <a:pt x="893048" y="439176"/>
                      <a:pt x="788468" y="409235"/>
                      <a:pt x="571452" y="429649"/>
                    </a:cubicBezTo>
                    <a:cubicBezTo>
                      <a:pt x="354436" y="450063"/>
                      <a:pt x="132592" y="428676"/>
                      <a:pt x="0" y="429649"/>
                    </a:cubicBezTo>
                    <a:cubicBezTo>
                      <a:pt x="-35089" y="305883"/>
                      <a:pt x="43044" y="123925"/>
                      <a:pt x="0" y="0"/>
                    </a:cubicBezTo>
                    <a:close/>
                  </a:path>
                  <a:path w="1664422" h="429649" stroke="0" extrusionOk="0">
                    <a:moveTo>
                      <a:pt x="0" y="0"/>
                    </a:moveTo>
                    <a:cubicBezTo>
                      <a:pt x="212188" y="-40197"/>
                      <a:pt x="355571" y="50157"/>
                      <a:pt x="538163" y="0"/>
                    </a:cubicBezTo>
                    <a:cubicBezTo>
                      <a:pt x="720755" y="-50157"/>
                      <a:pt x="839131" y="34867"/>
                      <a:pt x="1059682" y="0"/>
                    </a:cubicBezTo>
                    <a:cubicBezTo>
                      <a:pt x="1280233" y="-34867"/>
                      <a:pt x="1414014" y="9407"/>
                      <a:pt x="1664422" y="0"/>
                    </a:cubicBezTo>
                    <a:cubicBezTo>
                      <a:pt x="1692386" y="210680"/>
                      <a:pt x="1627217" y="261276"/>
                      <a:pt x="1664422" y="429649"/>
                    </a:cubicBezTo>
                    <a:cubicBezTo>
                      <a:pt x="1534222" y="486079"/>
                      <a:pt x="1381295" y="428959"/>
                      <a:pt x="1142903" y="429649"/>
                    </a:cubicBezTo>
                    <a:cubicBezTo>
                      <a:pt x="904511" y="430339"/>
                      <a:pt x="812348" y="396760"/>
                      <a:pt x="638028" y="429649"/>
                    </a:cubicBezTo>
                    <a:cubicBezTo>
                      <a:pt x="463708" y="462538"/>
                      <a:pt x="249798" y="357842"/>
                      <a:pt x="0" y="429649"/>
                    </a:cubicBezTo>
                    <a:cubicBezTo>
                      <a:pt x="-7456" y="284374"/>
                      <a:pt x="45994" y="20652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5B1BFA-5D70-4C3E-8826-B96D7CC19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471" y="5935655"/>
                <a:ext cx="1664422" cy="4296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664422"/>
                          <a:gd name="connsiteY0" fmla="*/ 0 h 429649"/>
                          <a:gd name="connsiteX1" fmla="*/ 571452 w 1664422"/>
                          <a:gd name="connsiteY1" fmla="*/ 0 h 429649"/>
                          <a:gd name="connsiteX2" fmla="*/ 1092970 w 1664422"/>
                          <a:gd name="connsiteY2" fmla="*/ 0 h 429649"/>
                          <a:gd name="connsiteX3" fmla="*/ 1664422 w 1664422"/>
                          <a:gd name="connsiteY3" fmla="*/ 0 h 429649"/>
                          <a:gd name="connsiteX4" fmla="*/ 1664422 w 1664422"/>
                          <a:gd name="connsiteY4" fmla="*/ 429649 h 429649"/>
                          <a:gd name="connsiteX5" fmla="*/ 1076326 w 1664422"/>
                          <a:gd name="connsiteY5" fmla="*/ 429649 h 429649"/>
                          <a:gd name="connsiteX6" fmla="*/ 571452 w 1664422"/>
                          <a:gd name="connsiteY6" fmla="*/ 429649 h 429649"/>
                          <a:gd name="connsiteX7" fmla="*/ 0 w 1664422"/>
                          <a:gd name="connsiteY7" fmla="*/ 429649 h 429649"/>
                          <a:gd name="connsiteX8" fmla="*/ 0 w 1664422"/>
                          <a:gd name="connsiteY8" fmla="*/ 0 h 4296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64422" h="429649" fill="none" extrusionOk="0">
                            <a:moveTo>
                              <a:pt x="0" y="0"/>
                            </a:moveTo>
                            <a:cubicBezTo>
                              <a:pt x="173408" y="-38182"/>
                              <a:pt x="387510" y="66237"/>
                              <a:pt x="571452" y="0"/>
                            </a:cubicBezTo>
                            <a:cubicBezTo>
                              <a:pt x="755394" y="-66237"/>
                              <a:pt x="909772" y="61815"/>
                              <a:pt x="1092970" y="0"/>
                            </a:cubicBezTo>
                            <a:cubicBezTo>
                              <a:pt x="1276168" y="-61815"/>
                              <a:pt x="1447111" y="1621"/>
                              <a:pt x="1664422" y="0"/>
                            </a:cubicBezTo>
                            <a:cubicBezTo>
                              <a:pt x="1673633" y="196929"/>
                              <a:pt x="1627913" y="237272"/>
                              <a:pt x="1664422" y="429649"/>
                            </a:cubicBezTo>
                            <a:cubicBezTo>
                              <a:pt x="1448540" y="452502"/>
                              <a:pt x="1259604" y="420122"/>
                              <a:pt x="1076326" y="429649"/>
                            </a:cubicBezTo>
                            <a:cubicBezTo>
                              <a:pt x="893048" y="439176"/>
                              <a:pt x="788468" y="409235"/>
                              <a:pt x="571452" y="429649"/>
                            </a:cubicBezTo>
                            <a:cubicBezTo>
                              <a:pt x="354436" y="450063"/>
                              <a:pt x="132592" y="428676"/>
                              <a:pt x="0" y="429649"/>
                            </a:cubicBezTo>
                            <a:cubicBezTo>
                              <a:pt x="-35089" y="305883"/>
                              <a:pt x="43044" y="123925"/>
                              <a:pt x="0" y="0"/>
                            </a:cubicBezTo>
                            <a:close/>
                          </a:path>
                          <a:path w="1664422" h="429649" stroke="0" extrusionOk="0">
                            <a:moveTo>
                              <a:pt x="0" y="0"/>
                            </a:moveTo>
                            <a:cubicBezTo>
                              <a:pt x="212188" y="-40197"/>
                              <a:pt x="355571" y="50157"/>
                              <a:pt x="538163" y="0"/>
                            </a:cubicBezTo>
                            <a:cubicBezTo>
                              <a:pt x="720755" y="-50157"/>
                              <a:pt x="839131" y="34867"/>
                              <a:pt x="1059682" y="0"/>
                            </a:cubicBezTo>
                            <a:cubicBezTo>
                              <a:pt x="1280233" y="-34867"/>
                              <a:pt x="1414014" y="9407"/>
                              <a:pt x="1664422" y="0"/>
                            </a:cubicBezTo>
                            <a:cubicBezTo>
                              <a:pt x="1692386" y="210680"/>
                              <a:pt x="1627217" y="261276"/>
                              <a:pt x="1664422" y="429649"/>
                            </a:cubicBezTo>
                            <a:cubicBezTo>
                              <a:pt x="1534222" y="486079"/>
                              <a:pt x="1381295" y="428959"/>
                              <a:pt x="1142903" y="429649"/>
                            </a:cubicBezTo>
                            <a:cubicBezTo>
                              <a:pt x="904511" y="430339"/>
                              <a:pt x="812348" y="396760"/>
                              <a:pt x="638028" y="429649"/>
                            </a:cubicBezTo>
                            <a:cubicBezTo>
                              <a:pt x="463708" y="462538"/>
                              <a:pt x="249798" y="357842"/>
                              <a:pt x="0" y="429649"/>
                            </a:cubicBezTo>
                            <a:cubicBezTo>
                              <a:pt x="-7456" y="284374"/>
                              <a:pt x="45994" y="206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3440CCF-ACA5-4057-B0B4-05E92EF43953}"/>
              </a:ext>
            </a:extLst>
          </p:cNvPr>
          <p:cNvSpPr/>
          <p:nvPr/>
        </p:nvSpPr>
        <p:spPr>
          <a:xfrm>
            <a:off x="8913872" y="1457409"/>
            <a:ext cx="640080" cy="6400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X</a:t>
            </a:r>
            <a:endParaRPr lang="id-ID" sz="2000" b="1" dirty="0">
              <a:solidFill>
                <a:srgbClr val="FF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336DA-27A6-4395-B5C9-CE3362FCEE34}"/>
              </a:ext>
            </a:extLst>
          </p:cNvPr>
          <p:cNvSpPr/>
          <p:nvPr/>
        </p:nvSpPr>
        <p:spPr>
          <a:xfrm>
            <a:off x="4756331" y="1910486"/>
            <a:ext cx="320040" cy="3200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X</a:t>
            </a:r>
            <a:endParaRPr lang="id-ID" b="1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FE799D98-6F4E-47DF-8480-61D5CCE2CE03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9233912" y="2097489"/>
            <a:ext cx="508460" cy="2044452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5">
            <a:extLst>
              <a:ext uri="{FF2B5EF4-FFF2-40B4-BE49-F238E27FC236}">
                <a16:creationId xmlns:a16="http://schemas.microsoft.com/office/drawing/2014/main" id="{D7EDBD19-2387-492C-B614-740C7A866BB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481979" y="2230526"/>
            <a:ext cx="434372" cy="1911415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  <a:effectLst>
            <a:glow rad="254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085CE31-5351-422E-9411-B96FCB273A9E}"/>
              </a:ext>
            </a:extLst>
          </p:cNvPr>
          <p:cNvSpPr/>
          <p:nvPr/>
        </p:nvSpPr>
        <p:spPr>
          <a:xfrm>
            <a:off x="4390537" y="4165531"/>
            <a:ext cx="137160" cy="137160"/>
          </a:xfrm>
          <a:prstGeom prst="ellipse">
            <a:avLst/>
          </a:prstGeom>
          <a:solidFill>
            <a:srgbClr val="66FF33"/>
          </a:solidFill>
          <a:ln w="19050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CE1577-2801-4F51-8AEC-31A5A4924162}"/>
              </a:ext>
            </a:extLst>
          </p:cNvPr>
          <p:cNvSpPr/>
          <p:nvPr/>
        </p:nvSpPr>
        <p:spPr>
          <a:xfrm>
            <a:off x="9721106" y="4208832"/>
            <a:ext cx="137160" cy="137160"/>
          </a:xfrm>
          <a:prstGeom prst="ellipse">
            <a:avLst/>
          </a:prstGeom>
          <a:solidFill>
            <a:srgbClr val="66FF3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05B440-D6A7-444C-B532-53EBF9A7FB98}"/>
                  </a:ext>
                </a:extLst>
              </p:cNvPr>
              <p:cNvSpPr txBox="1"/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b="0" dirty="0"/>
                  <a:t>Response of some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05B440-D6A7-444C-B532-53EBF9A7F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47" y="4867571"/>
                <a:ext cx="1791301" cy="523220"/>
              </a:xfrm>
              <a:prstGeom prst="rect">
                <a:avLst/>
              </a:prstGeom>
              <a:blipFill>
                <a:blip r:embed="rId8"/>
                <a:stretch>
                  <a:fillRect l="-1020" t="-1163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01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Approximate </a:t>
            </a:r>
            <a:r>
              <a:rPr lang="en-US" sz="2000" dirty="0" err="1"/>
              <a:t>LoG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with Difference of Gaussian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 err="1"/>
              <a:t>DoG</a:t>
            </a:r>
            <a:r>
              <a:rPr lang="en-US" sz="2000" dirty="0"/>
              <a:t>)</a:t>
            </a:r>
          </a:p>
          <a:p>
            <a:r>
              <a:rPr lang="en-US" sz="2000" dirty="0"/>
              <a:t>Laplacian Pyramid</a:t>
            </a:r>
          </a:p>
          <a:p>
            <a:r>
              <a:rPr lang="en-US" sz="2000" dirty="0"/>
              <a:t>More efficient</a:t>
            </a:r>
          </a:p>
          <a:p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Alternative kernel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70312-32E6-44DF-AA30-7725DB3A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6" y="1446028"/>
            <a:ext cx="6692259" cy="47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1228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262614"/>
              </a:xfrm>
            </p:spPr>
            <p:txBody>
              <a:bodyPr/>
              <a:lstStyle/>
              <a:p>
                <a:r>
                  <a:rPr lang="en-US" sz="2000" dirty="0"/>
                  <a:t>Approximate </a:t>
                </a:r>
                <a:r>
                  <a:rPr lang="en-US" sz="2000" dirty="0" err="1"/>
                  <a:t>LoG</a:t>
                </a:r>
                <a:r>
                  <a:rPr lang="en-US" sz="2000" dirty="0"/>
                  <a:t> with Difference of Gaussian (</a:t>
                </a:r>
                <a:r>
                  <a:rPr lang="en-US" sz="2000" dirty="0" err="1"/>
                  <a:t>DoG</a:t>
                </a:r>
                <a:r>
                  <a:rPr lang="en-US" sz="2000" dirty="0"/>
                  <a:t>)</a:t>
                </a:r>
              </a:p>
              <a:p>
                <a:pPr lvl="1"/>
                <a:endParaRPr lang="en-US" sz="1600" dirty="0"/>
              </a:p>
              <a:p>
                <a:pPr lvl="1"/>
                <a:endParaRPr lang="en-US" sz="16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lvl="1"/>
                <a:endParaRPr lang="en-US" sz="1600" dirty="0"/>
              </a:p>
              <a:p>
                <a:pPr marL="704850" lvl="1" indent="-457200">
                  <a:buSzPct val="100000"/>
                  <a:buFont typeface="+mj-lt"/>
                  <a:buAutoNum type="arabicPeriod"/>
                </a:pPr>
                <a:r>
                  <a:rPr lang="id-ID" sz="2200" dirty="0">
                    <a:solidFill>
                      <a:schemeClr val="tx1"/>
                    </a:solidFill>
                  </a:rPr>
                  <a:t>Blur image with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sz="2200" dirty="0">
                    <a:solidFill>
                      <a:schemeClr val="tx1"/>
                    </a:solidFill>
                  </a:rPr>
                  <a:t> </a:t>
                </a:r>
                <a:r>
                  <a:rPr lang="id-ID" sz="2200" dirty="0">
                    <a:solidFill>
                      <a:schemeClr val="tx1"/>
                    </a:solidFill>
                  </a:rPr>
                  <a:t>Gaussian kernel</a:t>
                </a:r>
              </a:p>
              <a:p>
                <a:pPr marL="704850" lvl="1" indent="-457200">
                  <a:buSzPct val="100000"/>
                  <a:buFont typeface="+mj-lt"/>
                  <a:buAutoNum type="arabicPeriod"/>
                </a:pPr>
                <a:r>
                  <a:rPr lang="id-ID" sz="2200" dirty="0">
                    <a:solidFill>
                      <a:schemeClr val="tx1"/>
                    </a:solidFill>
                  </a:rPr>
                  <a:t>Blur image with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sz="2200" dirty="0">
                    <a:solidFill>
                      <a:schemeClr val="tx1"/>
                    </a:solidFill>
                  </a:rPr>
                  <a:t> </a:t>
                </a:r>
                <a:r>
                  <a:rPr lang="id-ID" sz="2200" dirty="0">
                    <a:solidFill>
                      <a:schemeClr val="tx1"/>
                    </a:solidFill>
                  </a:rPr>
                  <a:t>Gaussian kernel</a:t>
                </a:r>
              </a:p>
              <a:p>
                <a:pPr marL="704850" lvl="1" indent="-457200">
                  <a:buSzPct val="100000"/>
                  <a:buFont typeface="+mj-lt"/>
                  <a:buAutoNum type="arabicPeriod"/>
                </a:pPr>
                <a:r>
                  <a:rPr lang="id-ID" sz="2200" dirty="0">
                    <a:solidFill>
                      <a:schemeClr val="tx1"/>
                    </a:solidFill>
                  </a:rPr>
                  <a:t>Subtract 2. from 1</a:t>
                </a:r>
                <a:r>
                  <a:rPr lang="id-ID" sz="22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262614"/>
              </a:xfrm>
              <a:blipFill>
                <a:blip r:embed="rId2"/>
                <a:stretch>
                  <a:fillRect t="-572" b="-28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Alternative kernel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BA1C6-86DE-49D6-8D70-06B2C2A66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45" y="2515526"/>
            <a:ext cx="2704898" cy="2103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44364-DF35-4FAA-AFA9-1DBFDF3BF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87" y="2515526"/>
            <a:ext cx="2704898" cy="2103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564B1-3C1C-4CE5-B08C-1129EE149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528" y="2515526"/>
            <a:ext cx="2680082" cy="2103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D6AA39-F13C-40F1-81A4-59CC7D120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288" y="4628475"/>
            <a:ext cx="2115536" cy="1643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B13ED4-F4AF-4E70-B492-A6258853067A}"/>
                  </a:ext>
                </a:extLst>
              </p:cNvPr>
              <p:cNvSpPr txBox="1"/>
              <p:nvPr/>
            </p:nvSpPr>
            <p:spPr>
              <a:xfrm>
                <a:off x="4036891" y="324392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B13ED4-F4AF-4E70-B492-A6258853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91" y="3243921"/>
                <a:ext cx="51407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A3C8D8-4DE2-4F08-BCE9-B63833F1BD7C}"/>
                  </a:ext>
                </a:extLst>
              </p:cNvPr>
              <p:cNvSpPr txBox="1"/>
              <p:nvPr/>
            </p:nvSpPr>
            <p:spPr>
              <a:xfrm>
                <a:off x="7817033" y="3243921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A3C8D8-4DE2-4F08-BCE9-B63833F1B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033" y="3243921"/>
                <a:ext cx="51407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221562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Scale-space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98A53C9-780D-482A-B08E-ADEB0A686E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0679" y="2647506"/>
            <a:ext cx="8339783" cy="3606653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27383FC-DECA-4B6F-8C1E-8B3E722091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3536" y="350874"/>
            <a:ext cx="6932428" cy="22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1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</p:spPr>
            <p:txBody>
              <a:bodyPr/>
              <a:lstStyle/>
              <a:p>
                <a:r>
                  <a:rPr lang="en-US" sz="2000" dirty="0"/>
                  <a:t>Typical values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=1.6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Find Local Maxima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21D7B2-DFD1-4039-BC39-66CC5416C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156" y="5202655"/>
            <a:ext cx="1463040" cy="1155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6915FC-57D5-40F2-82C5-012A9D28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478" y="1344520"/>
            <a:ext cx="1463040" cy="1155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E35B6F-5E21-49F5-8CEA-261CC1E52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478" y="2628439"/>
            <a:ext cx="1463040" cy="1155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65084E-F71D-408A-B7CD-AFF121115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478" y="3912358"/>
            <a:ext cx="1463040" cy="1155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F1DFE2-71AC-4562-8933-974D2F3C3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478" y="5202655"/>
            <a:ext cx="1463040" cy="1155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FB8BE6-335A-4FD3-8917-D7C1792D8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3478" y="60601"/>
            <a:ext cx="1463040" cy="1155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C2CD2D-FA36-4235-B656-550E9FE3FA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769" y="1738715"/>
            <a:ext cx="2818232" cy="25351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B1FD713-7D59-4BC9-B817-C1BBAA2B6EBB}"/>
              </a:ext>
            </a:extLst>
          </p:cNvPr>
          <p:cNvSpPr txBox="1"/>
          <p:nvPr/>
        </p:nvSpPr>
        <p:spPr>
          <a:xfrm>
            <a:off x="4945240" y="5580116"/>
            <a:ext cx="51407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-</a:t>
            </a:r>
            <a:endParaRPr lang="id-ID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663859-F3DA-4CC5-836B-45D137E622F6}"/>
              </a:ext>
            </a:extLst>
          </p:cNvPr>
          <p:cNvSpPr txBox="1"/>
          <p:nvPr/>
        </p:nvSpPr>
        <p:spPr>
          <a:xfrm>
            <a:off x="4941979" y="4289819"/>
            <a:ext cx="51407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-</a:t>
            </a:r>
            <a:endParaRPr lang="id-ID" sz="2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C46930-5339-427A-8589-4798C71BA6AC}"/>
              </a:ext>
            </a:extLst>
          </p:cNvPr>
          <p:cNvSpPr txBox="1"/>
          <p:nvPr/>
        </p:nvSpPr>
        <p:spPr>
          <a:xfrm>
            <a:off x="4938718" y="3005900"/>
            <a:ext cx="51407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-</a:t>
            </a:r>
            <a:endParaRPr lang="id-ID" sz="2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6E9399-994C-4945-9214-3843DC42D1FA}"/>
              </a:ext>
            </a:extLst>
          </p:cNvPr>
          <p:cNvSpPr txBox="1"/>
          <p:nvPr/>
        </p:nvSpPr>
        <p:spPr>
          <a:xfrm>
            <a:off x="7142163" y="5580116"/>
            <a:ext cx="51407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=</a:t>
            </a:r>
            <a:endParaRPr lang="id-ID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4D1A30-AF28-442D-8028-599A5CD6496D}"/>
              </a:ext>
            </a:extLst>
          </p:cNvPr>
          <p:cNvSpPr txBox="1"/>
          <p:nvPr/>
        </p:nvSpPr>
        <p:spPr>
          <a:xfrm>
            <a:off x="7138902" y="4289819"/>
            <a:ext cx="51407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=</a:t>
            </a:r>
            <a:endParaRPr lang="id-ID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B926C-3AA9-49D6-B346-3DE9DE4DF7F8}"/>
              </a:ext>
            </a:extLst>
          </p:cNvPr>
          <p:cNvSpPr txBox="1"/>
          <p:nvPr/>
        </p:nvSpPr>
        <p:spPr>
          <a:xfrm>
            <a:off x="7135641" y="3005900"/>
            <a:ext cx="51407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=</a:t>
            </a:r>
            <a:endParaRPr lang="id-ID" sz="20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A0CC06-F412-452F-B22E-5B93D9F86E3E}"/>
              </a:ext>
            </a:extLst>
          </p:cNvPr>
          <p:cNvCxnSpPr>
            <a:cxnSpLocks/>
          </p:cNvCxnSpPr>
          <p:nvPr/>
        </p:nvCxnSpPr>
        <p:spPr>
          <a:xfrm flipH="1" flipV="1">
            <a:off x="4740590" y="4967304"/>
            <a:ext cx="974772" cy="940462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F96972-1276-4FC1-9C81-D32C16A80014}"/>
              </a:ext>
            </a:extLst>
          </p:cNvPr>
          <p:cNvCxnSpPr>
            <a:cxnSpLocks/>
          </p:cNvCxnSpPr>
          <p:nvPr/>
        </p:nvCxnSpPr>
        <p:spPr>
          <a:xfrm flipH="1" flipV="1">
            <a:off x="4748197" y="3371154"/>
            <a:ext cx="967165" cy="948599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C5E53A-7FEF-46C0-9926-E771CD71E5D2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76940" y="3090211"/>
            <a:ext cx="23217" cy="1005840"/>
          </a:xfrm>
          <a:prstGeom prst="curvedConnector3">
            <a:avLst>
              <a:gd name="adj1" fmla="val -135099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42">
            <a:extLst>
              <a:ext uri="{FF2B5EF4-FFF2-40B4-BE49-F238E27FC236}">
                <a16:creationId xmlns:a16="http://schemas.microsoft.com/office/drawing/2014/main" id="{FD122495-7659-4E91-AE81-D9D9520322DE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57671" y="4661319"/>
            <a:ext cx="23217" cy="1005840"/>
          </a:xfrm>
          <a:prstGeom prst="curvedConnector3">
            <a:avLst>
              <a:gd name="adj1" fmla="val -135099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38E8BE-938B-4286-9B56-8AB4C292BFC9}"/>
              </a:ext>
            </a:extLst>
          </p:cNvPr>
          <p:cNvGrpSpPr/>
          <p:nvPr/>
        </p:nvGrpSpPr>
        <p:grpSpPr>
          <a:xfrm>
            <a:off x="5415779" y="5202655"/>
            <a:ext cx="1762623" cy="1188276"/>
            <a:chOff x="5415779" y="5202655"/>
            <a:chExt cx="1762623" cy="11882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8AEE5C-86F2-4D6A-B751-BF9A76F8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5362" y="5202655"/>
              <a:ext cx="1463040" cy="1155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C1671A1-134D-45FC-B357-6C582F205EF0}"/>
                    </a:ext>
                  </a:extLst>
                </p:cNvPr>
                <p:cNvSpPr txBox="1"/>
                <p:nvPr/>
              </p:nvSpPr>
              <p:spPr>
                <a:xfrm>
                  <a:off x="5415779" y="6021599"/>
                  <a:ext cx="2418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C1671A1-134D-45FC-B357-6C582F205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779" y="6021599"/>
                  <a:ext cx="241891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7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7CE79F2-2A20-4C89-AAF2-A0E11E45EA32}"/>
              </a:ext>
            </a:extLst>
          </p:cNvPr>
          <p:cNvGrpSpPr/>
          <p:nvPr/>
        </p:nvGrpSpPr>
        <p:grpSpPr>
          <a:xfrm>
            <a:off x="2818232" y="3912358"/>
            <a:ext cx="1870964" cy="1155032"/>
            <a:chOff x="2818232" y="3912358"/>
            <a:chExt cx="1870964" cy="11550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DE0E6F-BCBE-4BF2-B6FE-5B3E906F7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26156" y="3912358"/>
              <a:ext cx="1463040" cy="1155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57EA41E-851D-495C-B351-91AF876E524F}"/>
                    </a:ext>
                  </a:extLst>
                </p:cNvPr>
                <p:cNvSpPr txBox="1"/>
                <p:nvPr/>
              </p:nvSpPr>
              <p:spPr>
                <a:xfrm>
                  <a:off x="2818232" y="4305208"/>
                  <a:ext cx="2418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57EA41E-851D-495C-B351-91AF876E5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232" y="4305208"/>
                  <a:ext cx="241891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7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111169F-0184-49CC-A60F-A096EF1EAD47}"/>
              </a:ext>
            </a:extLst>
          </p:cNvPr>
          <p:cNvGrpSpPr/>
          <p:nvPr/>
        </p:nvGrpSpPr>
        <p:grpSpPr>
          <a:xfrm>
            <a:off x="2828865" y="2628439"/>
            <a:ext cx="1860331" cy="1155032"/>
            <a:chOff x="2828865" y="2628439"/>
            <a:chExt cx="1860331" cy="11550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421794E-0A6F-408F-9A5D-4897C7825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26156" y="2628439"/>
              <a:ext cx="1463040" cy="1155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DEEFA23-DC3C-447E-A2F7-D7CB4DBC28FB}"/>
                    </a:ext>
                  </a:extLst>
                </p:cNvPr>
                <p:cNvSpPr txBox="1"/>
                <p:nvPr/>
              </p:nvSpPr>
              <p:spPr>
                <a:xfrm>
                  <a:off x="2828865" y="3001822"/>
                  <a:ext cx="2418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DEEFA23-DC3C-447E-A2F7-D7CB4DBC2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8865" y="3001822"/>
                  <a:ext cx="24189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55000" r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1EF983-2F36-49CF-A368-C3DED0AA9D33}"/>
              </a:ext>
            </a:extLst>
          </p:cNvPr>
          <p:cNvCxnSpPr>
            <a:cxnSpLocks/>
          </p:cNvCxnSpPr>
          <p:nvPr/>
        </p:nvCxnSpPr>
        <p:spPr>
          <a:xfrm>
            <a:off x="9123079" y="3298694"/>
            <a:ext cx="1001794" cy="48477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3CFB32F-2CF9-4621-AB86-52624C4F5B0D}"/>
              </a:ext>
            </a:extLst>
          </p:cNvPr>
          <p:cNvCxnSpPr>
            <a:cxnSpLocks/>
          </p:cNvCxnSpPr>
          <p:nvPr/>
        </p:nvCxnSpPr>
        <p:spPr>
          <a:xfrm>
            <a:off x="9123079" y="2143662"/>
            <a:ext cx="1147972" cy="79914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E20BC4E-02AE-499F-8C16-646E1DC3F0CD}"/>
              </a:ext>
            </a:extLst>
          </p:cNvPr>
          <p:cNvCxnSpPr>
            <a:cxnSpLocks/>
          </p:cNvCxnSpPr>
          <p:nvPr/>
        </p:nvCxnSpPr>
        <p:spPr>
          <a:xfrm>
            <a:off x="9113613" y="847767"/>
            <a:ext cx="1157438" cy="12506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0C5F781-79BC-42A7-A979-C6B2D130E5CF}"/>
              </a:ext>
            </a:extLst>
          </p:cNvPr>
          <p:cNvGrpSpPr/>
          <p:nvPr/>
        </p:nvGrpSpPr>
        <p:grpSpPr>
          <a:xfrm>
            <a:off x="5435918" y="3912358"/>
            <a:ext cx="1742484" cy="1155032"/>
            <a:chOff x="5435918" y="3912358"/>
            <a:chExt cx="1742484" cy="11550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60E756-21ED-498D-956F-6A65B5E2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5362" y="3912358"/>
              <a:ext cx="1463040" cy="1155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5A55051-52BC-46F5-ACE7-8D3322BEA559}"/>
                    </a:ext>
                  </a:extLst>
                </p:cNvPr>
                <p:cNvSpPr txBox="1"/>
                <p:nvPr/>
              </p:nvSpPr>
              <p:spPr>
                <a:xfrm>
                  <a:off x="5435918" y="4320597"/>
                  <a:ext cx="2418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5A55051-52BC-46F5-ACE7-8D3322BEA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918" y="4320597"/>
                  <a:ext cx="241891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58974" r="-128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4CB040-B38C-45A4-939C-53ECD1A1E87D}"/>
              </a:ext>
            </a:extLst>
          </p:cNvPr>
          <p:cNvGrpSpPr/>
          <p:nvPr/>
        </p:nvGrpSpPr>
        <p:grpSpPr>
          <a:xfrm>
            <a:off x="5373745" y="2628439"/>
            <a:ext cx="1804657" cy="1155032"/>
            <a:chOff x="5373745" y="2628439"/>
            <a:chExt cx="1804657" cy="115503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46760D-9B50-4BB2-98D3-AFDBD7486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15362" y="2628439"/>
              <a:ext cx="1463040" cy="1155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A68C3ED-4A23-4927-8818-9AEDDCE64887}"/>
                    </a:ext>
                  </a:extLst>
                </p:cNvPr>
                <p:cNvSpPr txBox="1"/>
                <p:nvPr/>
              </p:nvSpPr>
              <p:spPr>
                <a:xfrm>
                  <a:off x="5373745" y="2676685"/>
                  <a:ext cx="24189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A68C3ED-4A23-4927-8818-9AEDDCE64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745" y="2676685"/>
                  <a:ext cx="241891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84615" r="-410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EC3CA3E-6D06-4F45-8996-DB321B08B209}"/>
              </a:ext>
            </a:extLst>
          </p:cNvPr>
          <p:cNvSpPr txBox="1"/>
          <p:nvPr/>
        </p:nvSpPr>
        <p:spPr>
          <a:xfrm>
            <a:off x="6189843" y="1414204"/>
            <a:ext cx="51407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.</a:t>
            </a:r>
          </a:p>
          <a:p>
            <a:pPr algn="ctr"/>
            <a:r>
              <a:rPr lang="en-US" sz="2000" b="1" dirty="0"/>
              <a:t>.</a:t>
            </a:r>
          </a:p>
          <a:p>
            <a:pPr algn="ctr"/>
            <a:r>
              <a:rPr lang="en-US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31914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8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B60965-08CB-4310-B18A-8DE3B30989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id-ID" sz="2000" dirty="0"/>
              <a:t>Larger circles = larger scale</a:t>
            </a:r>
          </a:p>
          <a:p>
            <a:r>
              <a:rPr lang="id-ID" sz="2000" dirty="0"/>
              <a:t>Descriptors with </a:t>
            </a:r>
            <a:br>
              <a:rPr lang="en-US" sz="2000" dirty="0"/>
            </a:br>
            <a:r>
              <a:rPr lang="id-ID" sz="2000" dirty="0"/>
              <a:t>maximal scale response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Results: Difference of Gaussian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957699-FBF1-4936-99EB-8273BA00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614" y="1972154"/>
            <a:ext cx="5433655" cy="42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42468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A888D4-FC71-4664-923E-28848DA29F0C}"/>
              </a:ext>
            </a:extLst>
          </p:cNvPr>
          <p:cNvSpPr/>
          <p:nvPr/>
        </p:nvSpPr>
        <p:spPr>
          <a:xfrm>
            <a:off x="4284917" y="2913551"/>
            <a:ext cx="7306056" cy="9052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Main Procedures </a:t>
            </a:r>
            <a:endParaRPr lang="id-ID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FE179A9-4539-4714-8294-4753DAF734E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05658856"/>
              </p:ext>
            </p:extLst>
          </p:nvPr>
        </p:nvGraphicFramePr>
        <p:xfrm>
          <a:off x="487363" y="2009774"/>
          <a:ext cx="11102974" cy="4008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260">
                  <a:extLst>
                    <a:ext uri="{9D8B030D-6E8A-4147-A177-3AD203B41FA5}">
                      <a16:colId xmlns:a16="http://schemas.microsoft.com/office/drawing/2014/main" val="2147970178"/>
                    </a:ext>
                  </a:extLst>
                </a:gridCol>
                <a:gridCol w="3232298">
                  <a:extLst>
                    <a:ext uri="{9D8B030D-6E8A-4147-A177-3AD203B41FA5}">
                      <a16:colId xmlns:a16="http://schemas.microsoft.com/office/drawing/2014/main" val="69503601"/>
                    </a:ext>
                  </a:extLst>
                </a:gridCol>
                <a:gridCol w="7305416">
                  <a:extLst>
                    <a:ext uri="{9D8B030D-6E8A-4147-A177-3AD203B41FA5}">
                      <a16:colId xmlns:a16="http://schemas.microsoft.com/office/drawing/2014/main" val="410502009"/>
                    </a:ext>
                  </a:extLst>
                </a:gridCol>
              </a:tblGrid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Scale Space Extrema </a:t>
                      </a:r>
                      <a:r>
                        <a:rPr lang="en-US" dirty="0"/>
                        <a:t>(Peak) </a:t>
                      </a:r>
                      <a:r>
                        <a:rPr lang="id-ID" dirty="0"/>
                        <a:t>Detection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Search over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multiple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scales</a:t>
                      </a:r>
                      <a:r>
                        <a:rPr lang="en-US" dirty="0"/>
                        <a:t> and image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locations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94142"/>
                  </a:ext>
                </a:extLst>
              </a:tr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Key Point Localization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Fit a model to determine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location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scale</a:t>
                      </a:r>
                      <a:r>
                        <a:rPr lang="en-US" dirty="0"/>
                        <a:t>. 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Select Key points based on a 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measure of stability</a:t>
                      </a:r>
                      <a:endParaRPr lang="id-ID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112004"/>
                  </a:ext>
                </a:extLst>
              </a:tr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Orientation Assignment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Compute best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orientation</a:t>
                      </a:r>
                      <a:r>
                        <a:rPr lang="en-US" dirty="0"/>
                        <a:t>(s) for each key </a:t>
                      </a:r>
                      <a:r>
                        <a:rPr lang="en-US" sz="1800" dirty="0"/>
                        <a:t>point region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7742"/>
                  </a:ext>
                </a:extLst>
              </a:tr>
              <a:tr h="1292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Key Point Description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local image gradients at selected scale and rotation </a:t>
                      </a:r>
                      <a:br>
                        <a:rPr lang="en-US" dirty="0"/>
                      </a:br>
                      <a:r>
                        <a:rPr lang="en-US" dirty="0"/>
                        <a:t>to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describe</a:t>
                      </a:r>
                      <a:r>
                        <a:rPr lang="en-US" dirty="0"/>
                        <a:t> each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key point region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SIFT Descriptor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762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946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B60965-08CB-4310-B18A-8DE3B30989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Outlier rejection using Taylor Series Expansion</a:t>
            </a:r>
          </a:p>
          <a:p>
            <a:r>
              <a:rPr lang="en-US" sz="2000" dirty="0"/>
              <a:t>Further Outlier Rejection using Hessian of D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Key Point Localization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9EAD80-024E-4A88-84B0-788BE28C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1" y="3158756"/>
            <a:ext cx="3115597" cy="3115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A14C14-BDC5-4B6F-B357-FB625D76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203" y="3158756"/>
            <a:ext cx="3115597" cy="3115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AAB45-F6B2-4643-88AA-B5B1E699BD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95184" y="3158756"/>
            <a:ext cx="3115597" cy="31155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7190483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DCA3E8-9193-4A24-8ED3-D7A4DD53A747}"/>
              </a:ext>
            </a:extLst>
          </p:cNvPr>
          <p:cNvSpPr/>
          <p:nvPr/>
        </p:nvSpPr>
        <p:spPr>
          <a:xfrm>
            <a:off x="4284917" y="3817308"/>
            <a:ext cx="7306056" cy="9052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Main Procedures </a:t>
            </a:r>
            <a:endParaRPr lang="id-ID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FE179A9-4539-4714-8294-4753DAF734E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134665849"/>
              </p:ext>
            </p:extLst>
          </p:nvPr>
        </p:nvGraphicFramePr>
        <p:xfrm>
          <a:off x="487363" y="2009774"/>
          <a:ext cx="11102974" cy="4008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260">
                  <a:extLst>
                    <a:ext uri="{9D8B030D-6E8A-4147-A177-3AD203B41FA5}">
                      <a16:colId xmlns:a16="http://schemas.microsoft.com/office/drawing/2014/main" val="2147970178"/>
                    </a:ext>
                  </a:extLst>
                </a:gridCol>
                <a:gridCol w="3232298">
                  <a:extLst>
                    <a:ext uri="{9D8B030D-6E8A-4147-A177-3AD203B41FA5}">
                      <a16:colId xmlns:a16="http://schemas.microsoft.com/office/drawing/2014/main" val="69503601"/>
                    </a:ext>
                  </a:extLst>
                </a:gridCol>
                <a:gridCol w="7305416">
                  <a:extLst>
                    <a:ext uri="{9D8B030D-6E8A-4147-A177-3AD203B41FA5}">
                      <a16:colId xmlns:a16="http://schemas.microsoft.com/office/drawing/2014/main" val="410502009"/>
                    </a:ext>
                  </a:extLst>
                </a:gridCol>
              </a:tblGrid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Scale Space Extrema </a:t>
                      </a:r>
                      <a:r>
                        <a:rPr lang="en-US" dirty="0"/>
                        <a:t>(Peak) </a:t>
                      </a:r>
                      <a:r>
                        <a:rPr lang="id-ID" dirty="0"/>
                        <a:t>Detection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Search over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multiple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scales</a:t>
                      </a:r>
                      <a:r>
                        <a:rPr lang="en-US" dirty="0"/>
                        <a:t> and image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locations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94142"/>
                  </a:ext>
                </a:extLst>
              </a:tr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Key Point Localization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Fit a model to determine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location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scale</a:t>
                      </a:r>
                      <a:r>
                        <a:rPr lang="en-US" dirty="0"/>
                        <a:t>. 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Select Key points based on a 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measure of stability</a:t>
                      </a:r>
                      <a:endParaRPr lang="id-ID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112004"/>
                  </a:ext>
                </a:extLst>
              </a:tr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Orientation Assignment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Compute best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orientation</a:t>
                      </a:r>
                      <a:r>
                        <a:rPr lang="en-US" dirty="0"/>
                        <a:t>(s) for each key </a:t>
                      </a:r>
                      <a:r>
                        <a:rPr lang="en-US" sz="1800" dirty="0"/>
                        <a:t>point region</a:t>
                      </a:r>
                      <a:endParaRPr lang="id-ID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27742"/>
                  </a:ext>
                </a:extLst>
              </a:tr>
              <a:tr h="1292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Key Point Description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local image gradients at selected scale and rotation </a:t>
                      </a:r>
                      <a:br>
                        <a:rPr lang="en-US" dirty="0"/>
                      </a:br>
                      <a:r>
                        <a:rPr lang="en-US" dirty="0"/>
                        <a:t>to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describe</a:t>
                      </a:r>
                      <a:r>
                        <a:rPr lang="en-US" dirty="0"/>
                        <a:t> each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key point region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SIFT Descriptor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762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4587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C468BEC-19F3-421F-8BA7-81B0C42B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  <a:endParaRPr lang="id-ID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4CDB7E5-53D6-48B5-A1DD-2294BA3BA05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Rescale to fixed size</a:t>
            </a:r>
            <a:endParaRPr lang="id-ID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85FDD9-E440-4D3B-B6C8-D7C07E2E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11" y="3566961"/>
            <a:ext cx="953357" cy="9248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1B0043-D310-4E2B-8ACF-D5B172F6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866" y="3502929"/>
            <a:ext cx="1052962" cy="10529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75EBA7-EE77-4F05-8BD3-4515D8191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109" y="3211230"/>
            <a:ext cx="1622130" cy="16221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532EFAF-BA54-405A-972B-0F4AB2F4F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837" y="3488700"/>
            <a:ext cx="1081420" cy="106719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7E5242F-E3A6-4FDC-B68E-2A4ACB095942}"/>
              </a:ext>
            </a:extLst>
          </p:cNvPr>
          <p:cNvSpPr/>
          <p:nvPr/>
        </p:nvSpPr>
        <p:spPr>
          <a:xfrm>
            <a:off x="2873592" y="3804132"/>
            <a:ext cx="471949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307A2CD-625F-44A3-B3AE-E72C7380679A}"/>
              </a:ext>
            </a:extLst>
          </p:cNvPr>
          <p:cNvSpPr/>
          <p:nvPr/>
        </p:nvSpPr>
        <p:spPr>
          <a:xfrm>
            <a:off x="8604563" y="3779979"/>
            <a:ext cx="471949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989540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</a:t>
            </a:r>
            <a:r>
              <a:rPr lang="id-ID"/>
              <a:t>Histogram</a:t>
            </a:r>
            <a:r>
              <a:rPr lang="en-US"/>
              <a:t> - R</a:t>
            </a:r>
            <a:r>
              <a:rPr lang="id-ID"/>
              <a:t>evisit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6845C-1D81-42FC-9E94-EC7FDDAA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79" y="1977657"/>
            <a:ext cx="7196057" cy="36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8859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</p:spPr>
            <p:txBody>
              <a:bodyPr/>
              <a:lstStyle/>
              <a:p>
                <a:r>
                  <a:rPr lang="id-ID" sz="2000" dirty="0"/>
                  <a:t>Compute gradient orientation histogram</a:t>
                </a:r>
              </a:p>
              <a:p>
                <a:r>
                  <a:rPr lang="id-ID" sz="2000" dirty="0"/>
                  <a:t>Select dominant orientation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SIFT Orientation </a:t>
            </a:r>
            <a:r>
              <a:rPr lang="en-US" dirty="0"/>
              <a:t>E</a:t>
            </a:r>
            <a:r>
              <a:rPr lang="id-ID" dirty="0"/>
              <a:t>stimation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85779-A145-4333-BD61-86791D7F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4" y="3254247"/>
            <a:ext cx="4425132" cy="27360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025BF7-1598-4533-BE66-AFF63A5A7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" b="4"/>
          <a:stretch/>
        </p:blipFill>
        <p:spPr>
          <a:xfrm>
            <a:off x="5196810" y="3349256"/>
            <a:ext cx="2075852" cy="21730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9816563-60DC-4752-98E3-E56D87281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901" y="3429000"/>
            <a:ext cx="1121761" cy="20728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F632B8-A36C-483D-88B0-215A781A8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371" y="3429000"/>
            <a:ext cx="352474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54664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id-ID" sz="2000" dirty="0"/>
                  <a:t>Compute gradient orientation histogram</a:t>
                </a:r>
              </a:p>
              <a:p>
                <a:r>
                  <a:rPr lang="id-ID" sz="2000" dirty="0"/>
                  <a:t>Select dominant orientation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Normalize: </a:t>
                </a:r>
                <a:br>
                  <a:rPr lang="en-US" sz="2000" dirty="0"/>
                </a:br>
                <a:r>
                  <a:rPr lang="en-US" sz="2000" dirty="0"/>
                  <a:t>rotate to fixed orientation</a:t>
                </a:r>
                <a:endParaRPr lang="id-ID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SIFT Orientation Normalization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612668-7B99-4610-B54A-B1F4CCE2E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" b="4"/>
          <a:stretch/>
        </p:blipFill>
        <p:spPr>
          <a:xfrm rot="18921363">
            <a:off x="5196810" y="3349256"/>
            <a:ext cx="2075852" cy="21730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F93BAA-7607-497E-ACCB-ED34619B1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21363">
            <a:off x="6037854" y="3071890"/>
            <a:ext cx="1121761" cy="20728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9EE57F1-FB50-418A-B63D-CBA7530B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371" y="3429000"/>
            <a:ext cx="3524742" cy="21815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FF63819-63C6-46C7-B43C-5F0AB383DF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93590" y="3422793"/>
            <a:ext cx="3471266" cy="22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7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47B0B2-546D-4599-A988-CDA44FB31366}"/>
              </a:ext>
            </a:extLst>
          </p:cNvPr>
          <p:cNvSpPr/>
          <p:nvPr/>
        </p:nvSpPr>
        <p:spPr>
          <a:xfrm>
            <a:off x="4284917" y="4731714"/>
            <a:ext cx="7306056" cy="1289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Main Procedures </a:t>
            </a:r>
            <a:endParaRPr lang="id-ID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FE179A9-4539-4714-8294-4753DAF734E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64757634"/>
              </p:ext>
            </p:extLst>
          </p:nvPr>
        </p:nvGraphicFramePr>
        <p:xfrm>
          <a:off x="487363" y="2009774"/>
          <a:ext cx="11102974" cy="4008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260">
                  <a:extLst>
                    <a:ext uri="{9D8B030D-6E8A-4147-A177-3AD203B41FA5}">
                      <a16:colId xmlns:a16="http://schemas.microsoft.com/office/drawing/2014/main" val="2147970178"/>
                    </a:ext>
                  </a:extLst>
                </a:gridCol>
                <a:gridCol w="3232298">
                  <a:extLst>
                    <a:ext uri="{9D8B030D-6E8A-4147-A177-3AD203B41FA5}">
                      <a16:colId xmlns:a16="http://schemas.microsoft.com/office/drawing/2014/main" val="69503601"/>
                    </a:ext>
                  </a:extLst>
                </a:gridCol>
                <a:gridCol w="7305416">
                  <a:extLst>
                    <a:ext uri="{9D8B030D-6E8A-4147-A177-3AD203B41FA5}">
                      <a16:colId xmlns:a16="http://schemas.microsoft.com/office/drawing/2014/main" val="410502009"/>
                    </a:ext>
                  </a:extLst>
                </a:gridCol>
              </a:tblGrid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Scale Space Extrema </a:t>
                      </a:r>
                      <a:r>
                        <a:rPr lang="en-US" dirty="0"/>
                        <a:t>(Peak) </a:t>
                      </a:r>
                      <a:r>
                        <a:rPr lang="id-ID" dirty="0"/>
                        <a:t>Detection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Search over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multiple</a:t>
                      </a: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scales</a:t>
                      </a:r>
                      <a:r>
                        <a:rPr lang="en-US" dirty="0"/>
                        <a:t> and image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locations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494142"/>
                  </a:ext>
                </a:extLst>
              </a:tr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Key Point Localization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Fit a model to determine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location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scale</a:t>
                      </a:r>
                      <a:r>
                        <a:rPr lang="en-US" dirty="0"/>
                        <a:t>. 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Select Key points based on a 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measure of stability</a:t>
                      </a:r>
                      <a:endParaRPr lang="id-ID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112004"/>
                  </a:ext>
                </a:extLst>
              </a:tr>
              <a:tr h="9050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Orientation Assignment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Compute best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orientation</a:t>
                      </a:r>
                      <a:r>
                        <a:rPr lang="en-US" dirty="0"/>
                        <a:t>(s) for each key </a:t>
                      </a:r>
                      <a:r>
                        <a:rPr lang="en-US" sz="1800" dirty="0"/>
                        <a:t>point region</a:t>
                      </a:r>
                      <a:endParaRPr lang="id-ID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7742"/>
                  </a:ext>
                </a:extLst>
              </a:tr>
              <a:tr h="1292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id-ID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Key Point Description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 local image gradients at selected scale and rotation </a:t>
                      </a:r>
                      <a:br>
                        <a:rPr lang="en-US" dirty="0"/>
                      </a:br>
                      <a:r>
                        <a:rPr lang="en-US" dirty="0"/>
                        <a:t>to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describe</a:t>
                      </a:r>
                      <a:r>
                        <a:rPr lang="en-US" dirty="0"/>
                        <a:t> each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key point region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SIFT Descriptor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762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478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071" cy="402549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000" dirty="0"/>
                  <a:t>Compute on local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2000" dirty="0"/>
                  <a:t> window around detection.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000" dirty="0"/>
                  <a:t>Rotate and scale window according to discovered orientation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and scale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:r>
                  <a:rPr lang="en-US" sz="2000" dirty="0"/>
                  <a:t>(gain invariance)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071" cy="4025490"/>
              </a:xfrm>
              <a:blipFill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SIFT </a:t>
            </a:r>
            <a:r>
              <a:rPr lang="en-US" dirty="0"/>
              <a:t>D</a:t>
            </a:r>
            <a:r>
              <a:rPr lang="id-ID" dirty="0"/>
              <a:t>escriptor </a:t>
            </a:r>
            <a:r>
              <a:rPr lang="en-US" dirty="0"/>
              <a:t>F</a:t>
            </a:r>
            <a:r>
              <a:rPr lang="id-ID" dirty="0"/>
              <a:t>ormation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C9837-6026-4D14-8B91-7877A569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53" y="3342995"/>
            <a:ext cx="3558965" cy="29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264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071" cy="402549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000" dirty="0"/>
                  <a:t>Compute on local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16×16</m:t>
                    </m:r>
                  </m:oMath>
                </a14:m>
                <a:r>
                  <a:rPr lang="en-US" sz="2000" dirty="0"/>
                  <a:t> window around detection.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000" dirty="0"/>
                  <a:t>Rotate and scale window 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000" dirty="0"/>
                  <a:t>Compute gradients weighted by a Gaussian of variance half the window </a:t>
                </a:r>
                <a:br>
                  <a:rPr lang="en-US" sz="2000" dirty="0"/>
                </a:br>
                <a:r>
                  <a:rPr lang="en-US" sz="2000" dirty="0"/>
                  <a:t>(for smooth falloff).</a:t>
                </a:r>
                <a:endParaRPr lang="id-ID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071" cy="4025490"/>
              </a:xfrm>
              <a:blipFill>
                <a:blip r:embed="rId2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SIFT </a:t>
            </a:r>
            <a:r>
              <a:rPr lang="en-US" dirty="0"/>
              <a:t>D</a:t>
            </a:r>
            <a:r>
              <a:rPr lang="id-ID" dirty="0"/>
              <a:t>escriptor </a:t>
            </a:r>
            <a:r>
              <a:rPr lang="en-US" dirty="0"/>
              <a:t>F</a:t>
            </a:r>
            <a:r>
              <a:rPr lang="id-ID" dirty="0"/>
              <a:t>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D7752-B18D-420E-AE04-F66572E01F0D}"/>
              </a:ext>
            </a:extLst>
          </p:cNvPr>
          <p:cNvSpPr txBox="1"/>
          <p:nvPr/>
        </p:nvSpPr>
        <p:spPr>
          <a:xfrm>
            <a:off x="8931560" y="4628231"/>
            <a:ext cx="215165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Actually 16x16, only showing 8x8</a:t>
            </a:r>
            <a:endParaRPr lang="id-ID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C9837-6026-4D14-8B91-7877A569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47" y="3806264"/>
            <a:ext cx="2734833" cy="2228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91ED-9480-426E-BDE9-D7C72AC71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401" y="3518104"/>
            <a:ext cx="2545159" cy="281028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D60CE60-51CE-460E-8ABA-94884294C6E6}"/>
              </a:ext>
            </a:extLst>
          </p:cNvPr>
          <p:cNvCxnSpPr>
            <a:cxnSpLocks/>
          </p:cNvCxnSpPr>
          <p:nvPr/>
        </p:nvCxnSpPr>
        <p:spPr>
          <a:xfrm flipV="1">
            <a:off x="5263531" y="3759332"/>
            <a:ext cx="1255251" cy="249148"/>
          </a:xfrm>
          <a:prstGeom prst="line">
            <a:avLst/>
          </a:prstGeom>
          <a:ln w="1905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A1B091-D3A4-44FF-BF68-71D085F6C94D}"/>
              </a:ext>
            </a:extLst>
          </p:cNvPr>
          <p:cNvCxnSpPr>
            <a:cxnSpLocks/>
          </p:cNvCxnSpPr>
          <p:nvPr/>
        </p:nvCxnSpPr>
        <p:spPr>
          <a:xfrm>
            <a:off x="5263531" y="4284924"/>
            <a:ext cx="1255251" cy="1648046"/>
          </a:xfrm>
          <a:prstGeom prst="line">
            <a:avLst/>
          </a:prstGeom>
          <a:ln w="1905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6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071" cy="402549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array of gradient orientation histograms weighted by gradient magnitude.</a:t>
                </a:r>
              </a:p>
              <a:p>
                <a:r>
                  <a:rPr lang="en-US" sz="2000" dirty="0"/>
                  <a:t>Bin into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orientations *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000" dirty="0"/>
                  <a:t> array 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US" sz="2000" dirty="0"/>
                  <a:t> dimensions.</a:t>
                </a:r>
                <a:endParaRPr lang="id-ID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071" cy="4025490"/>
              </a:xfrm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SIFT </a:t>
            </a:r>
            <a:r>
              <a:rPr lang="en-US" dirty="0"/>
              <a:t>D</a:t>
            </a:r>
            <a:r>
              <a:rPr lang="id-ID" dirty="0"/>
              <a:t>escriptor </a:t>
            </a:r>
            <a:r>
              <a:rPr lang="en-US" dirty="0"/>
              <a:t>F</a:t>
            </a:r>
            <a:r>
              <a:rPr lang="id-ID" dirty="0"/>
              <a:t>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DEA09-FEEE-4B9C-ACA2-306ACF67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9" y="3721201"/>
            <a:ext cx="2734833" cy="222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0A994-8A20-4C3B-B46D-711E42A2A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73" y="3433041"/>
            <a:ext cx="2545159" cy="281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BD7752-B18D-420E-AE04-F66572E01F0D}"/>
              </a:ext>
            </a:extLst>
          </p:cNvPr>
          <p:cNvSpPr txBox="1"/>
          <p:nvPr/>
        </p:nvSpPr>
        <p:spPr>
          <a:xfrm>
            <a:off x="10062534" y="4464930"/>
            <a:ext cx="2042727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Actually 4x4,</a:t>
            </a:r>
            <a:br>
              <a:rPr lang="en-US" sz="1600" dirty="0"/>
            </a:br>
            <a:r>
              <a:rPr lang="en-US" sz="1600" dirty="0"/>
              <a:t>only showing 2x2</a:t>
            </a:r>
            <a:endParaRPr lang="id-ID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53F2A7-490A-404E-B054-F96E9617B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263" y="3778311"/>
            <a:ext cx="2066271" cy="246275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126BF3-958D-4915-851B-95DB64BD2BC1}"/>
              </a:ext>
            </a:extLst>
          </p:cNvPr>
          <p:cNvCxnSpPr>
            <a:cxnSpLocks/>
          </p:cNvCxnSpPr>
          <p:nvPr/>
        </p:nvCxnSpPr>
        <p:spPr>
          <a:xfrm flipV="1">
            <a:off x="3391783" y="3674269"/>
            <a:ext cx="1255251" cy="249148"/>
          </a:xfrm>
          <a:prstGeom prst="line">
            <a:avLst/>
          </a:prstGeom>
          <a:ln w="1905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2BB3A5-0E05-45AF-8139-32802BA66C2E}"/>
              </a:ext>
            </a:extLst>
          </p:cNvPr>
          <p:cNvCxnSpPr>
            <a:cxnSpLocks/>
          </p:cNvCxnSpPr>
          <p:nvPr/>
        </p:nvCxnSpPr>
        <p:spPr>
          <a:xfrm>
            <a:off x="3391783" y="4199861"/>
            <a:ext cx="1255251" cy="1648046"/>
          </a:xfrm>
          <a:prstGeom prst="line">
            <a:avLst/>
          </a:prstGeom>
          <a:ln w="19050">
            <a:solidFill>
              <a:srgbClr val="00F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E53C6F5-6480-4B9E-86D4-2DF7D5258AB4}"/>
              </a:ext>
            </a:extLst>
          </p:cNvPr>
          <p:cNvSpPr/>
          <p:nvPr/>
        </p:nvSpPr>
        <p:spPr>
          <a:xfrm>
            <a:off x="7325730" y="4590635"/>
            <a:ext cx="367429" cy="48984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8272101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SIFT Descriptor</a:t>
            </a:r>
            <a:r>
              <a:rPr lang="en-US" dirty="0"/>
              <a:t> </a:t>
            </a:r>
            <a:r>
              <a:rPr lang="id-ID" dirty="0"/>
              <a:t>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13D357-DF20-4B51-A501-623CE6E50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" b="7"/>
          <a:stretch/>
        </p:blipFill>
        <p:spPr>
          <a:xfrm>
            <a:off x="2530548" y="2103395"/>
            <a:ext cx="3062177" cy="38614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6DF60-9A1E-4CBC-8FE3-E12608922F1C}"/>
              </a:ext>
            </a:extLst>
          </p:cNvPr>
          <p:cNvSpPr/>
          <p:nvPr/>
        </p:nvSpPr>
        <p:spPr>
          <a:xfrm>
            <a:off x="2581585" y="2541182"/>
            <a:ext cx="731520" cy="731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56E09-F780-424C-81F3-135FBD3D5DB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313105" y="2906942"/>
            <a:ext cx="3544895" cy="2296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7872BE64-0139-4876-9E59-768B7D12D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5022"/>
              </p:ext>
            </p:extLst>
          </p:nvPr>
        </p:nvGraphicFramePr>
        <p:xfrm>
          <a:off x="7082465" y="3021773"/>
          <a:ext cx="2781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687786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729689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60106302"/>
                    </a:ext>
                  </a:extLst>
                </a:gridCol>
                <a:gridCol w="952441">
                  <a:extLst>
                    <a:ext uri="{9D8B030D-6E8A-4147-A177-3AD203B41FA5}">
                      <a16:colId xmlns:a16="http://schemas.microsoft.com/office/drawing/2014/main" val="176707746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43484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d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57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id-ID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id-ID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id-ID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  <a:endParaRPr lang="id-ID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id-ID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38717"/>
                  </a:ext>
                </a:extLst>
              </a:tr>
            </a:tbl>
          </a:graphicData>
        </a:graphic>
      </p:graphicFrame>
      <p:pic>
        <p:nvPicPr>
          <p:cNvPr id="23" name="Picture 22" descr="A picture containing photo, side, mounted, clock&#10;&#10;Description automatically generated">
            <a:extLst>
              <a:ext uri="{FF2B5EF4-FFF2-40B4-BE49-F238E27FC236}">
                <a16:creationId xmlns:a16="http://schemas.microsoft.com/office/drawing/2014/main" id="{D6F3CF0C-9650-40E2-9653-7030B73E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606" y="4065952"/>
            <a:ext cx="4590958" cy="148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2418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SIFT Descriptor</a:t>
            </a:r>
            <a:r>
              <a:rPr lang="en-US" dirty="0"/>
              <a:t> </a:t>
            </a:r>
            <a:r>
              <a:rPr lang="id-ID" dirty="0"/>
              <a:t>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4" name="Picture 13" descr="Table, whiteboard&#10;&#10;Description automatically generated">
            <a:extLst>
              <a:ext uri="{FF2B5EF4-FFF2-40B4-BE49-F238E27FC236}">
                <a16:creationId xmlns:a16="http://schemas.microsoft.com/office/drawing/2014/main" id="{E213D357-DF20-4B51-A501-623CE6E5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86" y="2103395"/>
            <a:ext cx="7722940" cy="386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40435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SIFT Descriptor</a:t>
            </a:r>
            <a:r>
              <a:rPr lang="en-US" dirty="0"/>
              <a:t> </a:t>
            </a:r>
            <a:r>
              <a:rPr lang="id-ID" dirty="0"/>
              <a:t>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A363E-6F2B-4C38-8658-A2E7E04CE735}"/>
              </a:ext>
            </a:extLst>
          </p:cNvPr>
          <p:cNvSpPr txBox="1"/>
          <p:nvPr/>
        </p:nvSpPr>
        <p:spPr>
          <a:xfrm>
            <a:off x="989995" y="3645623"/>
            <a:ext cx="185547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Gradient magnitude and orientation</a:t>
            </a:r>
            <a:endParaRPr lang="id-ID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1E89C-D32D-468B-B2B9-AFCD2C1DD9D7}"/>
              </a:ext>
            </a:extLst>
          </p:cNvPr>
          <p:cNvSpPr txBox="1"/>
          <p:nvPr/>
        </p:nvSpPr>
        <p:spPr>
          <a:xfrm>
            <a:off x="8941471" y="3645623"/>
            <a:ext cx="210899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8 bin ‘histogram’</a:t>
            </a:r>
          </a:p>
          <a:p>
            <a:r>
              <a:rPr lang="en-US" sz="1600" dirty="0"/>
              <a:t>add magnitude</a:t>
            </a:r>
          </a:p>
          <a:p>
            <a:r>
              <a:rPr lang="en-US" sz="1600" dirty="0"/>
              <a:t>amounts!</a:t>
            </a:r>
            <a:endParaRPr lang="id-ID" sz="1600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416ADB4-6071-435A-B534-F55844B1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552" y="2600661"/>
            <a:ext cx="5841839" cy="292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0546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SIFT Descriptor</a:t>
            </a:r>
            <a:r>
              <a:rPr lang="en-US" dirty="0"/>
              <a:t> </a:t>
            </a:r>
            <a:r>
              <a:rPr lang="id-ID" dirty="0"/>
              <a:t>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978D3EF-A566-47AF-8BB5-731584C2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278" y="2262031"/>
            <a:ext cx="56102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766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1158FEE-FBA2-47F0-91F7-C212C74E940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1" y="2009550"/>
                <a:ext cx="5608319" cy="4025490"/>
              </a:xfrm>
            </p:spPr>
            <p:txBody>
              <a:bodyPr/>
              <a:lstStyle/>
              <a:p>
                <a:r>
                  <a:rPr lang="en-US" dirty="0"/>
                  <a:t>Given 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and a pixel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want to compute the HOG feature for that pixel.</a:t>
                </a:r>
              </a:p>
              <a:p>
                <a:r>
                  <a:rPr lang="en-US" dirty="0"/>
                  <a:t>The main operations can be described as a sequence of five steps.</a:t>
                </a:r>
                <a:endParaRPr lang="id-ID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1158FEE-FBA2-47F0-91F7-C212C74E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1" y="2009550"/>
                <a:ext cx="5608319" cy="4025490"/>
              </a:xfrm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Histograms of Oriented Gradients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0DAD9-3803-4F7A-A5BD-6A7DD28D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67" y="1880223"/>
            <a:ext cx="4276466" cy="42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D7F11E-C7C1-4C2F-AC03-92DC3E3760F2}"/>
              </a:ext>
            </a:extLst>
          </p:cNvPr>
          <p:cNvSpPr/>
          <p:nvPr/>
        </p:nvSpPr>
        <p:spPr>
          <a:xfrm>
            <a:off x="9882481" y="4321344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2264167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071" cy="4025490"/>
          </a:xfrm>
        </p:spPr>
        <p:txBody>
          <a:bodyPr/>
          <a:lstStyle/>
          <a:p>
            <a:r>
              <a:rPr lang="en-US" sz="2000" dirty="0"/>
              <a:t>128 dim vector normalized to 1</a:t>
            </a:r>
          </a:p>
          <a:p>
            <a:r>
              <a:rPr lang="en-US" sz="2000" dirty="0"/>
              <a:t>Threshold gradient magnitudes to avoid excessive influence of high gradients</a:t>
            </a:r>
          </a:p>
          <a:p>
            <a:pPr lvl="1"/>
            <a:r>
              <a:rPr lang="en-US" sz="1800" dirty="0"/>
              <a:t>After normalization, clamp gradients &gt; 0.2</a:t>
            </a:r>
          </a:p>
          <a:p>
            <a:pPr lvl="1"/>
            <a:r>
              <a:rPr lang="en-US" sz="1800" dirty="0"/>
              <a:t>Renormalize</a:t>
            </a:r>
            <a:endParaRPr lang="id-ID" sz="18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Reduce </a:t>
            </a:r>
            <a:r>
              <a:rPr lang="en-US" dirty="0"/>
              <a:t>E</a:t>
            </a:r>
            <a:r>
              <a:rPr lang="id-ID" dirty="0"/>
              <a:t>ffect of </a:t>
            </a:r>
            <a:r>
              <a:rPr lang="en-US" dirty="0"/>
              <a:t>I</a:t>
            </a:r>
            <a:r>
              <a:rPr lang="id-ID" dirty="0"/>
              <a:t>llumination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A7E19-4938-4582-B3BA-F973B5018BAF}"/>
              </a:ext>
            </a:extLst>
          </p:cNvPr>
          <p:cNvGrpSpPr/>
          <p:nvPr/>
        </p:nvGrpSpPr>
        <p:grpSpPr>
          <a:xfrm>
            <a:off x="1714782" y="3835247"/>
            <a:ext cx="7982111" cy="2408074"/>
            <a:chOff x="747219" y="3433041"/>
            <a:chExt cx="9315315" cy="28102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0FFA7A-EA19-4493-87B1-7C80E8D0B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219" y="3721201"/>
              <a:ext cx="2734833" cy="22287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64456F-F0FD-4F3C-BE3E-86AE10AE5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5073" y="3433041"/>
              <a:ext cx="2545159" cy="28102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F6F2FF-ACF5-4F80-8F30-D637B4CF5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6263" y="3778311"/>
              <a:ext cx="2066271" cy="246275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843D118-28FC-4904-B936-B0C56017F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783" y="3674269"/>
              <a:ext cx="1255251" cy="249148"/>
            </a:xfrm>
            <a:prstGeom prst="line">
              <a:avLst/>
            </a:prstGeom>
            <a:ln w="19050">
              <a:solidFill>
                <a:srgbClr val="00F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A1E626-AFC1-4A73-9319-A94DC9E969E3}"/>
                </a:ext>
              </a:extLst>
            </p:cNvPr>
            <p:cNvCxnSpPr>
              <a:cxnSpLocks/>
            </p:cNvCxnSpPr>
            <p:nvPr/>
          </p:nvCxnSpPr>
          <p:spPr>
            <a:xfrm>
              <a:off x="3391783" y="4199861"/>
              <a:ext cx="1255251" cy="1648046"/>
            </a:xfrm>
            <a:prstGeom prst="line">
              <a:avLst/>
            </a:prstGeom>
            <a:ln w="19050">
              <a:solidFill>
                <a:srgbClr val="00F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AA5C3636-5BAB-4A99-83F3-79975B4382BD}"/>
                </a:ext>
              </a:extLst>
            </p:cNvPr>
            <p:cNvSpPr/>
            <p:nvPr/>
          </p:nvSpPr>
          <p:spPr>
            <a:xfrm>
              <a:off x="7325730" y="4590635"/>
              <a:ext cx="367429" cy="48984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773355665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Most features can be thought of as</a:t>
            </a:r>
          </a:p>
          <a:p>
            <a:pPr lvl="1"/>
            <a:r>
              <a:rPr lang="en-US" dirty="0"/>
              <a:t>templates, histograms (counts), </a:t>
            </a:r>
          </a:p>
          <a:p>
            <a:pPr lvl="1"/>
            <a:r>
              <a:rPr lang="en-US" dirty="0"/>
              <a:t>or combinations</a:t>
            </a:r>
          </a:p>
          <a:p>
            <a:r>
              <a:rPr lang="en-US" sz="2000" dirty="0"/>
              <a:t>The ideal descriptor should be</a:t>
            </a:r>
          </a:p>
          <a:p>
            <a:pPr lvl="1"/>
            <a:r>
              <a:rPr lang="en-US" dirty="0"/>
              <a:t>Robust and Distinctive</a:t>
            </a:r>
          </a:p>
          <a:p>
            <a:pPr lvl="1"/>
            <a:r>
              <a:rPr lang="en-US" dirty="0"/>
              <a:t>Compact and Efficient</a:t>
            </a:r>
          </a:p>
          <a:p>
            <a:r>
              <a:rPr lang="en-US" sz="2000" dirty="0"/>
              <a:t>Most available descriptors focus on edge/gradient information</a:t>
            </a:r>
          </a:p>
          <a:p>
            <a:pPr lvl="1"/>
            <a:r>
              <a:rPr lang="en-US" dirty="0"/>
              <a:t>Capture texture information</a:t>
            </a:r>
          </a:p>
          <a:p>
            <a:pPr lvl="1"/>
            <a:r>
              <a:rPr lang="en-US" dirty="0"/>
              <a:t>Color rarely used</a:t>
            </a:r>
            <a:endParaRPr lang="id-ID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Review: Local Descriptors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54B452-8321-447C-9C98-029B303B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933" y="2068029"/>
            <a:ext cx="4978354" cy="23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6173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Can handle up to ~60 degree out of plane rotation,</a:t>
            </a:r>
          </a:p>
          <a:p>
            <a:r>
              <a:rPr lang="en-US" dirty="0"/>
              <a:t>Changes of illumination</a:t>
            </a:r>
          </a:p>
          <a:p>
            <a:r>
              <a:rPr lang="en-US" dirty="0"/>
              <a:t>Fast and efficient and lots of code available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Properties of SIFT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625492087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7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Learnable Feature</a:t>
            </a:r>
          </a:p>
          <a:p>
            <a:r>
              <a:rPr lang="en-US" dirty="0"/>
              <a:t>CNN Architectures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2140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Yogesh Singh Rawat –  CAP5415  Lectures, </a:t>
            </a:r>
            <a:br>
              <a:rPr lang="en-US" dirty="0"/>
            </a:br>
            <a:r>
              <a:rPr lang="en-US" dirty="0"/>
              <a:t>University of Central Florida</a:t>
            </a:r>
          </a:p>
          <a:p>
            <a:r>
              <a:rPr lang="en-US" dirty="0"/>
              <a:t>David </a:t>
            </a:r>
            <a:r>
              <a:rPr lang="en-US" dirty="0" err="1"/>
              <a:t>Fouhey</a:t>
            </a:r>
            <a:r>
              <a:rPr lang="en-US" dirty="0"/>
              <a:t> – EECS442 Lectures, </a:t>
            </a:r>
            <a:br>
              <a:rPr lang="en-US" dirty="0"/>
            </a:br>
            <a:r>
              <a:rPr lang="en-US" dirty="0"/>
              <a:t>University of Michigan</a:t>
            </a:r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7737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28890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99ED9AA7-120B-47F3-B184-5B176508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67" y="1880223"/>
            <a:ext cx="4276466" cy="42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1158FEE-FBA2-47F0-91F7-C212C74E940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1" y="2009550"/>
                <a:ext cx="5608319" cy="4025490"/>
              </a:xfrm>
            </p:spPr>
            <p:txBody>
              <a:bodyPr/>
              <a:lstStyle/>
              <a:p>
                <a:r>
                  <a:rPr lang="en-US" sz="2200" dirty="0"/>
                  <a:t>Step 1: Extract a square window (called “block”) of some size around the pixel location of interest.</a:t>
                </a:r>
              </a:p>
              <a:p>
                <a:pPr lvl="1"/>
                <a:endParaRPr lang="en-US" dirty="0"/>
              </a:p>
              <a:p>
                <a:r>
                  <a:rPr lang="en-US" sz="2200" dirty="0"/>
                  <a:t>Step 2: Divide block into a square grid of sub-blocks (called “cells”)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200" dirty="0"/>
                  <a:t> grid in our example, </a:t>
                </a:r>
              </a:p>
              <a:p>
                <a:pPr lvl="1"/>
                <a:r>
                  <a:rPr lang="en-US" sz="2200" dirty="0"/>
                  <a:t>resulting in four cells.</a:t>
                </a:r>
                <a:endParaRPr lang="id-ID" sz="22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1158FEE-FBA2-47F0-91F7-C212C74E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1" y="2009550"/>
                <a:ext cx="5608319" cy="4025490"/>
              </a:xfrm>
              <a:blipFill>
                <a:blip r:embed="rId3"/>
                <a:stretch>
                  <a:fillRect t="-758" b="-318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Histograms of Oriented Gradients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43B192-5D24-45DE-B03E-46A81DED4210}"/>
              </a:ext>
            </a:extLst>
          </p:cNvPr>
          <p:cNvSpPr/>
          <p:nvPr/>
        </p:nvSpPr>
        <p:spPr>
          <a:xfrm>
            <a:off x="9508405" y="3914805"/>
            <a:ext cx="914400" cy="914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5C8699-9561-49C9-9BF9-395A7103179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9508405" y="4372005"/>
            <a:ext cx="91440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82ADC3-F0A1-4404-8635-E145A2FDDFC7}"/>
              </a:ext>
            </a:extLst>
          </p:cNvPr>
          <p:cNvCxnSpPr>
            <a:cxnSpLocks/>
            <a:stCxn id="4" idx="2"/>
            <a:endCxn id="4" idx="0"/>
          </p:cNvCxnSpPr>
          <p:nvPr/>
        </p:nvCxnSpPr>
        <p:spPr>
          <a:xfrm flipV="1">
            <a:off x="9965605" y="3914805"/>
            <a:ext cx="0" cy="91440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38100">
              <a:schemeClr val="bg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19228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7735</TotalTime>
  <Words>2102</Words>
  <Application>Microsoft Office PowerPoint</Application>
  <PresentationFormat>Widescreen</PresentationFormat>
  <Paragraphs>580</Paragraphs>
  <Slides>86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Arial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Histogram of Oriented Gradients</vt:lpstr>
      <vt:lpstr>Edges</vt:lpstr>
      <vt:lpstr>HOG: Human Detection</vt:lpstr>
      <vt:lpstr>Histogram - Revisit</vt:lpstr>
      <vt:lpstr>Image Histogram - Revisit</vt:lpstr>
      <vt:lpstr>Histograms of Oriented Gradients</vt:lpstr>
      <vt:lpstr>Histograms of Oriented Gradients</vt:lpstr>
      <vt:lpstr>Histograms of Oriented Gradients</vt:lpstr>
      <vt:lpstr>Derivative in 2D</vt:lpstr>
      <vt:lpstr>Histogram of Oriented Gradients Step-by-Step</vt:lpstr>
      <vt:lpstr>1. Derivatives</vt:lpstr>
      <vt:lpstr>Orientation and Magnitude</vt:lpstr>
      <vt:lpstr>Orientation and Magnitude</vt:lpstr>
      <vt:lpstr>2. Divide into Cells</vt:lpstr>
      <vt:lpstr>Cell Orientation and Magnitude</vt:lpstr>
      <vt:lpstr>3. Bin Into Histogram</vt:lpstr>
      <vt:lpstr>Histogram Example</vt:lpstr>
      <vt:lpstr>Magnitude Allocation Example</vt:lpstr>
      <vt:lpstr>4. Normalize Blocks</vt:lpstr>
      <vt:lpstr>HOG Results</vt:lpstr>
      <vt:lpstr>HOG Results</vt:lpstr>
      <vt:lpstr>HOG Results</vt:lpstr>
      <vt:lpstr>HOG Results</vt:lpstr>
      <vt:lpstr>Histograms of Oriented Gradients</vt:lpstr>
      <vt:lpstr>Histograms of Oriented Gradients</vt:lpstr>
      <vt:lpstr>TL;DR - Histograms of Oriented Gradients</vt:lpstr>
      <vt:lpstr>HOG Hyperparameters</vt:lpstr>
      <vt:lpstr>Effect of cell size</vt:lpstr>
      <vt:lpstr>Blob Detector</vt:lpstr>
      <vt:lpstr>Gaussian Derivatives</vt:lpstr>
      <vt:lpstr>Gaussian Derivatives</vt:lpstr>
      <vt:lpstr>Laplacian of Gaussian</vt:lpstr>
      <vt:lpstr>Recall: Edge Detection with Laplacian</vt:lpstr>
      <vt:lpstr>Blob Detection with Laplacian</vt:lpstr>
      <vt:lpstr>Scale Selection</vt:lpstr>
      <vt:lpstr>Scale Selection</vt:lpstr>
      <vt:lpstr>Characteristic Scale</vt:lpstr>
      <vt:lpstr>Blob Detection</vt:lpstr>
      <vt:lpstr>Scale-space Blob Detector</vt:lpstr>
      <vt:lpstr>Scale-space  Blob Detector:  Example</vt:lpstr>
      <vt:lpstr>Scale-space  Blob Detector:  Example</vt:lpstr>
      <vt:lpstr>Scale-space  Blob Detector:  Example</vt:lpstr>
      <vt:lpstr>Scale-space  Blob Detector:  Example</vt:lpstr>
      <vt:lpstr>Goals for KeyPoints</vt:lpstr>
      <vt:lpstr>Scale Invariant Feature Transform (SIFT)</vt:lpstr>
      <vt:lpstr>Scale Invariant Feature Transform (SIFT)</vt:lpstr>
      <vt:lpstr>Advantages</vt:lpstr>
      <vt:lpstr>Scale Invariant Feature Transform (SIFT)</vt:lpstr>
      <vt:lpstr>Scale Invariant Feature Transform (SIFT)</vt:lpstr>
      <vt:lpstr>SIFT Main Procedures </vt:lpstr>
      <vt:lpstr>Scale Selection</vt:lpstr>
      <vt:lpstr>Local Maxima in  position-scale space</vt:lpstr>
      <vt:lpstr>Automatic  Scale Selection</vt:lpstr>
      <vt:lpstr>Automatic  Scale Selection</vt:lpstr>
      <vt:lpstr>Automatic  Scale Selection</vt:lpstr>
      <vt:lpstr>Automatic  Scale Selection</vt:lpstr>
      <vt:lpstr>Automatic  Scale Selection</vt:lpstr>
      <vt:lpstr>Automatic  Scale Selection</vt:lpstr>
      <vt:lpstr>Alternative kernel</vt:lpstr>
      <vt:lpstr>Alternative kernel</vt:lpstr>
      <vt:lpstr>Scale-space</vt:lpstr>
      <vt:lpstr>Find Local Maxima</vt:lpstr>
      <vt:lpstr>Results: Difference of Gaussian</vt:lpstr>
      <vt:lpstr>SIFT Main Procedures </vt:lpstr>
      <vt:lpstr>Key Point Localization</vt:lpstr>
      <vt:lpstr>SIFT Main Procedures </vt:lpstr>
      <vt:lpstr>Normalization</vt:lpstr>
      <vt:lpstr>SIFT Orientation Estimation</vt:lpstr>
      <vt:lpstr>SIFT Orientation Normalization</vt:lpstr>
      <vt:lpstr>SIFT Main Procedures </vt:lpstr>
      <vt:lpstr>SIFT Descriptor Formation</vt:lpstr>
      <vt:lpstr>SIFT Descriptor Formation</vt:lpstr>
      <vt:lpstr>SIFT Descriptor Formation</vt:lpstr>
      <vt:lpstr>SIFT Descriptor Extraction</vt:lpstr>
      <vt:lpstr>SIFT Descriptor Extraction</vt:lpstr>
      <vt:lpstr>SIFT Descriptor Extraction</vt:lpstr>
      <vt:lpstr>SIFT Descriptor Extraction</vt:lpstr>
      <vt:lpstr>Reduce Effect of Illumination</vt:lpstr>
      <vt:lpstr>Review: Local Descriptors</vt:lpstr>
      <vt:lpstr>Properties of SIFT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554</cp:revision>
  <dcterms:created xsi:type="dcterms:W3CDTF">2012-11-14T18:53:32Z</dcterms:created>
  <dcterms:modified xsi:type="dcterms:W3CDTF">2020-10-16T09:16:09Z</dcterms:modified>
</cp:coreProperties>
</file>